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0" r:id="rId3"/>
    <p:sldId id="269" r:id="rId4"/>
    <p:sldId id="271" r:id="rId5"/>
    <p:sldId id="272" r:id="rId6"/>
    <p:sldId id="273" r:id="rId7"/>
    <p:sldId id="275" r:id="rId8"/>
    <p:sldId id="276" r:id="rId9"/>
    <p:sldId id="278" r:id="rId10"/>
  </p:sldIdLst>
  <p:sldSz cx="12801600" cy="9601200" type="A3"/>
  <p:notesSz cx="7099300" cy="10234613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PT Sans Narrow" panose="020B0604020202020204" charset="-52"/>
      <p:regular r:id="rId17"/>
      <p:bold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Droid Sans" panose="020B0604020202020204" charset="0"/>
      <p:regular r:id="rId23"/>
      <p:bold r:id="rId24"/>
    </p:embeddedFont>
  </p:embeddedFontLst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6400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12801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920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25603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3200400" algn="l" defTabSz="128016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3840480" algn="l" defTabSz="128016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4480560" algn="l" defTabSz="128016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5120640" algn="l" defTabSz="128016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01" userDrawn="1">
          <p15:clr>
            <a:srgbClr val="A4A3A4"/>
          </p15:clr>
        </p15:guide>
        <p15:guide id="2" pos="4667" userDrawn="1">
          <p15:clr>
            <a:srgbClr val="A4A3A4"/>
          </p15:clr>
        </p15:guide>
        <p15:guide id="3" pos="5892" userDrawn="1">
          <p15:clr>
            <a:srgbClr val="A4A3A4"/>
          </p15:clr>
        </p15:guide>
        <p15:guide id="4" pos="7842">
          <p15:clr>
            <a:srgbClr val="A4A3A4"/>
          </p15:clr>
        </p15:guide>
        <p15:guide id="5" pos="222" userDrawn="1">
          <p15:clr>
            <a:srgbClr val="A4A3A4"/>
          </p15:clr>
        </p15:guide>
        <p15:guide id="6" orient="horz" pos="3478" userDrawn="1">
          <p15:clr>
            <a:srgbClr val="A4A3A4"/>
          </p15:clr>
        </p15:guide>
        <p15:guide id="7" orient="horz" pos="393" userDrawn="1">
          <p15:clr>
            <a:srgbClr val="A4A3A4"/>
          </p15:clr>
        </p15:guide>
        <p15:guide id="8" pos="313" userDrawn="1">
          <p15:clr>
            <a:srgbClr val="A4A3A4"/>
          </p15:clr>
        </p15:guide>
        <p15:guide id="9" pos="1719" userDrawn="1">
          <p15:clr>
            <a:srgbClr val="A4A3A4"/>
          </p15:clr>
        </p15:guide>
        <p15:guide id="10" pos="4032" userDrawn="1">
          <p15:clr>
            <a:srgbClr val="A4A3A4"/>
          </p15:clr>
        </p15:guide>
        <p15:guide id="11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рбеденев Виталий Алексеевич" initials="ДВА" lastIdx="2" clrIdx="0">
    <p:extLst>
      <p:ext uri="{19B8F6BF-5375-455C-9EA6-DF929625EA0E}">
        <p15:presenceInfo xmlns:p15="http://schemas.microsoft.com/office/powerpoint/2012/main" userId="S-1-5-21-1657753177-588068535-1481305066-5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868A98"/>
    <a:srgbClr val="1F3E60"/>
    <a:srgbClr val="2E5785"/>
    <a:srgbClr val="6C88A9"/>
    <a:srgbClr val="3D3F46"/>
    <a:srgbClr val="EA7058"/>
    <a:srgbClr val="7E1C28"/>
    <a:srgbClr val="E5A45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9" autoAdjust="0"/>
    <p:restoredTop sz="96086" autoAdjust="0"/>
  </p:normalViewPr>
  <p:slideViewPr>
    <p:cSldViewPr>
      <p:cViewPr varScale="1">
        <p:scale>
          <a:sx n="64" d="100"/>
          <a:sy n="64" d="100"/>
        </p:scale>
        <p:origin x="1334" y="72"/>
      </p:cViewPr>
      <p:guideLst>
        <p:guide orient="horz" pos="801"/>
        <p:guide pos="4667"/>
        <p:guide pos="5892"/>
        <p:guide pos="7842"/>
        <p:guide pos="222"/>
        <p:guide orient="horz" pos="3478"/>
        <p:guide orient="horz" pos="393"/>
        <p:guide pos="313"/>
        <p:guide pos="1719"/>
        <p:guide pos="4032"/>
        <p:guide orient="horz" pos="3024"/>
      </p:guideLst>
    </p:cSldViewPr>
  </p:slideViewPr>
  <p:outlineViewPr>
    <p:cViewPr>
      <p:scale>
        <a:sx n="33" d="100"/>
        <a:sy n="33" d="100"/>
      </p:scale>
      <p:origin x="0" y="4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994" y="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14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9" tIns="47388" rIns="94779" bIns="473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31" y="1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9" tIns="47388" rIns="94779" bIns="473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1245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9" tIns="47388" rIns="94779" bIns="473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31" y="9721245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9" tIns="47388" rIns="94779" bIns="473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942FE5-7606-45C2-AB6A-5E9CC4E11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82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8" tIns="47406" rIns="94818" bIns="474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31" y="1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8" tIns="47406" rIns="94818" bIns="474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5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8" tIns="47406" rIns="94818" bIns="47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1245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8" tIns="47406" rIns="94818" bIns="474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31" y="9721245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8" tIns="47406" rIns="94818" bIns="474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1611C7-C142-4158-ADC6-4641C18ED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72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4008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28016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2024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56032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 userDrawn="1"/>
        </p:nvSpPr>
        <p:spPr>
          <a:xfrm>
            <a:off x="6148800" y="8984326"/>
            <a:ext cx="504000" cy="504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ru-RU"/>
            </a:defPPr>
            <a:lvl1pPr marL="631825" indent="0" algn="l" defTabSz="914342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171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2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3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4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5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6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8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9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fld id="{200D3F4E-0E14-4260-933C-DB8CF6F32778}" type="slidenum">
              <a:rPr lang="ru-RU" sz="1800" b="0" smtClean="0">
                <a:solidFill>
                  <a:schemeClr val="tx2"/>
                </a:solidFill>
                <a:latin typeface="PT Sans Narrow" pitchFamily="34" charset="-52"/>
                <a:ea typeface="PT Sans Narrow" pitchFamily="34" charset="-52"/>
              </a:rPr>
              <a:pPr marL="0" algn="ctr"/>
              <a:t>‹#›</a:t>
            </a:fld>
            <a:endParaRPr lang="ru-RU" sz="1800" b="0" dirty="0">
              <a:solidFill>
                <a:schemeClr val="tx2"/>
              </a:solidFill>
              <a:latin typeface="PT Sans Narrow" pitchFamily="34" charset="-52"/>
              <a:ea typeface="PT Sans Narro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5199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y_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 userDrawn="1"/>
        </p:nvSpPr>
        <p:spPr>
          <a:xfrm>
            <a:off x="6148800" y="9040559"/>
            <a:ext cx="504000" cy="504000"/>
          </a:xfrm>
          <a:prstGeom prst="rect">
            <a:avLst/>
          </a:prstGeom>
          <a:noFill/>
          <a:ln w="28575">
            <a:noFill/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ru-RU"/>
            </a:defPPr>
            <a:lvl1pPr marL="631825" indent="0" algn="l" defTabSz="914342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171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2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3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4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5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6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8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9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fld id="{200D3F4E-0E14-4260-933C-DB8CF6F32778}" type="slidenum">
              <a:rPr lang="ru-RU" sz="2400" b="0" spc="0" smtClean="0">
                <a:solidFill>
                  <a:schemeClr val="tx2"/>
                </a:solidFill>
                <a:latin typeface="PT Sans Narrow" pitchFamily="34" charset="-52"/>
                <a:ea typeface="PT Sans Narrow" pitchFamily="34" charset="-52"/>
              </a:rPr>
              <a:pPr marL="0" algn="ctr"/>
              <a:t>‹#›</a:t>
            </a:fld>
            <a:endParaRPr lang="ru-RU" sz="2400" b="0" spc="0" dirty="0">
              <a:solidFill>
                <a:schemeClr val="tx2"/>
              </a:solidFill>
              <a:latin typeface="PT Sans Narrow" pitchFamily="34" charset="-52"/>
              <a:ea typeface="PT Sans Narrow" pitchFamily="34" charset="-52"/>
            </a:endParaRPr>
          </a:p>
        </p:txBody>
      </p:sp>
      <p:pic>
        <p:nvPicPr>
          <p:cNvPr id="5" name="Рисунок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60000" cy="630000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971200"/>
            <a:ext cx="360000" cy="63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41600" y="8975285"/>
            <a:ext cx="360000" cy="625915"/>
          </a:xfrm>
          <a:prstGeom prst="rect">
            <a:avLst/>
          </a:prstGeom>
        </p:spPr>
      </p:pic>
      <p:pic>
        <p:nvPicPr>
          <p:cNvPr id="9" name="Picture 2" descr="https://osatom.ru/media/ck_upload/2019/08/01/51cecd05-1b9d-4dc1-b071-3896a9d74829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8"/>
          <a:stretch/>
        </p:blipFill>
        <p:spPr bwMode="auto">
          <a:xfrm>
            <a:off x="712168" y="8951708"/>
            <a:ext cx="1548210" cy="5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6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екты_Ф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 userDrawn="1"/>
        </p:nvSpPr>
        <p:spPr>
          <a:xfrm>
            <a:off x="6148800" y="9040559"/>
            <a:ext cx="504000" cy="504000"/>
          </a:xfrm>
          <a:prstGeom prst="rect">
            <a:avLst/>
          </a:prstGeom>
          <a:noFill/>
          <a:ln w="28575">
            <a:noFill/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ru-RU"/>
            </a:defPPr>
            <a:lvl1pPr marL="631825" indent="0" algn="l" defTabSz="914342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171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2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3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4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5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6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8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9" algn="l" defTabSz="9143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fld id="{200D3F4E-0E14-4260-933C-DB8CF6F32778}" type="slidenum">
              <a:rPr lang="ru-RU" sz="2400" b="0" spc="0" smtClean="0">
                <a:solidFill>
                  <a:schemeClr val="tx2"/>
                </a:solidFill>
                <a:latin typeface="PT Sans Narrow" pitchFamily="34" charset="-52"/>
                <a:ea typeface="PT Sans Narrow" pitchFamily="34" charset="-52"/>
              </a:rPr>
              <a:pPr marL="0" algn="ctr"/>
              <a:t>‹#›</a:t>
            </a:fld>
            <a:endParaRPr lang="ru-RU" sz="2400" b="0" spc="0" dirty="0">
              <a:solidFill>
                <a:schemeClr val="tx2"/>
              </a:solidFill>
              <a:latin typeface="PT Sans Narrow" pitchFamily="34" charset="-52"/>
              <a:ea typeface="PT Sans Narrow" pitchFamily="34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8921080" y="9112539"/>
            <a:ext cx="31683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64008" rIns="128016" bIns="6400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000" spc="300" dirty="0" smtClean="0">
                <a:solidFill>
                  <a:schemeClr val="tx2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Примеры проектов</a:t>
            </a:r>
            <a:endParaRPr lang="ru-RU" sz="2000" b="1" spc="300" dirty="0">
              <a:solidFill>
                <a:schemeClr val="bg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/>
          <a:srcRect l="1689" t="5250" r="2030" b="14762"/>
          <a:stretch/>
        </p:blipFill>
        <p:spPr>
          <a:xfrm>
            <a:off x="280120" y="9040531"/>
            <a:ext cx="136815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9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2240286"/>
            <a:ext cx="11521440" cy="63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Oval 1"/>
          <p:cNvSpPr/>
          <p:nvPr/>
        </p:nvSpPr>
        <p:spPr>
          <a:xfrm>
            <a:off x="12329277" y="8896208"/>
            <a:ext cx="452939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64054" y="8972788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4362EB-0EEC-402E-BB81-DEF31C7F43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rgi-kazan.ru/wp-content/uploads/2019/05/slide-form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/>
          <a:stretch/>
        </p:blipFill>
        <p:spPr bwMode="auto">
          <a:xfrm>
            <a:off x="-7911" y="2640358"/>
            <a:ext cx="128095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8256984"/>
            <a:ext cx="12801600" cy="136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28008" tIns="0" rIns="540000" bIns="0" rtlCol="0" anchor="ctr">
            <a:noAutofit/>
          </a:bodyPr>
          <a:lstStyle>
            <a:defPPr>
              <a:defRPr lang="ru-RU"/>
            </a:defPPr>
            <a:lvl1pPr marL="269875" indent="-269875" algn="r" defTabSz="809605" eaLnBrk="1" latinLnBrk="0" hangingPunct="1">
              <a:buNone/>
              <a:defRPr sz="3200" spc="100">
                <a:solidFill>
                  <a:schemeClr val="bg2"/>
                </a:solidFill>
                <a:latin typeface="PT Sans Narrow" pitchFamily="34" charset="-52"/>
                <a:ea typeface="PT Sans Narrow" pitchFamily="34" charset="-52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ru-RU" dirty="0" smtClean="0">
                <a:solidFill>
                  <a:schemeClr val="accent1"/>
                </a:solidFill>
              </a:rPr>
              <a:t>2023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0" y="0"/>
            <a:ext cx="12801600" cy="25683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128008" tIns="0" rIns="540000" bIns="36000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r" defTabSz="809605"/>
            <a:r>
              <a:rPr lang="ru-RU" sz="3200" spc="100" dirty="0" smtClean="0">
                <a:solidFill>
                  <a:schemeClr val="bg2"/>
                </a:solidFill>
                <a:latin typeface="PT Sans Narrow" pitchFamily="34" charset="-52"/>
                <a:ea typeface="PT Sans Narrow" pitchFamily="34" charset="-52"/>
              </a:rPr>
              <a:t>РАЗРАБОТКА БИЗНЕС-ПЛАНА И ФИНАНСОВОЙ МОДЕЛИ </a:t>
            </a:r>
          </a:p>
          <a:p>
            <a:pPr marL="269875" indent="-269875" algn="r" defTabSz="809605"/>
            <a:r>
              <a:rPr lang="ru-RU" sz="3200" spc="100" dirty="0" smtClean="0">
                <a:solidFill>
                  <a:schemeClr val="bg2"/>
                </a:solidFill>
                <a:latin typeface="PT Sans Narrow" pitchFamily="34" charset="-52"/>
                <a:ea typeface="PT Sans Narrow" pitchFamily="34" charset="-52"/>
              </a:rPr>
              <a:t>ДЛЯ ПОЛУЧЕНИЯ СТАТУСА РЕЗИДЕНТА ТОР</a:t>
            </a:r>
            <a:endParaRPr lang="ru-RU" sz="3200" spc="100" dirty="0">
              <a:solidFill>
                <a:schemeClr val="bg2"/>
              </a:solidFill>
              <a:latin typeface="PT Sans Narrow" pitchFamily="34" charset="-52"/>
              <a:ea typeface="PT Sans Narrow" pitchFamily="34" charset="-52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18256" y="2640359"/>
            <a:ext cx="12801600" cy="554461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lIns="0" tIns="216000" rIns="540000" bIns="640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r" defTabSz="809605"/>
            <a:endParaRPr lang="ru-RU" sz="9600" spc="100" dirty="0">
              <a:solidFill>
                <a:schemeClr val="bg1"/>
              </a:solidFill>
              <a:latin typeface="PT Sans Narrow" pitchFamily="34" charset="-52"/>
              <a:ea typeface="PT Sans Narro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61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639621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СХЕМА ПРОВЕРКИ ПРОЕКТОВ ОТ ЗАЯВИТЕЛЕЙ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" name="Rounded Rectangle 55"/>
          <p:cNvSpPr/>
          <p:nvPr/>
        </p:nvSpPr>
        <p:spPr>
          <a:xfrm>
            <a:off x="3760289" y="1252131"/>
            <a:ext cx="3789706" cy="574770"/>
          </a:xfrm>
          <a:prstGeom prst="roundRect">
            <a:avLst>
              <a:gd name="adj" fmla="val 924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6"/>
          <p:cNvGrpSpPr/>
          <p:nvPr/>
        </p:nvGrpSpPr>
        <p:grpSpPr>
          <a:xfrm>
            <a:off x="3756057" y="1296747"/>
            <a:ext cx="3803426" cy="1414876"/>
            <a:chOff x="654724" y="18434"/>
            <a:chExt cx="1100622" cy="2255299"/>
          </a:xfrm>
        </p:grpSpPr>
        <p:sp>
          <p:nvSpPr>
            <p:cNvPr id="7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54"/>
            <p:cNvSpPr/>
            <p:nvPr/>
          </p:nvSpPr>
          <p:spPr>
            <a:xfrm>
              <a:off x="657470" y="18434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Приказ Минэкономразвития России от 21.07.2022 № 381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Group 100"/>
          <p:cNvGrpSpPr/>
          <p:nvPr/>
        </p:nvGrpSpPr>
        <p:grpSpPr>
          <a:xfrm>
            <a:off x="3759713" y="2904461"/>
            <a:ext cx="3793937" cy="681302"/>
            <a:chOff x="2786183" y="1419610"/>
            <a:chExt cx="3571634" cy="681302"/>
          </a:xfrm>
        </p:grpSpPr>
        <p:sp>
          <p:nvSpPr>
            <p:cNvPr id="10" name="Rounded Rectangle 101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2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Предварительная </a:t>
              </a:r>
              <a:r>
                <a:rPr lang="ru-RU" dirty="0">
                  <a:solidFill>
                    <a:schemeClr val="tx1"/>
                  </a:solidFill>
                </a:rPr>
                <a:t>п</a:t>
              </a:r>
              <a:r>
                <a:rPr lang="ru-RU" dirty="0" smtClean="0">
                  <a:solidFill>
                    <a:schemeClr val="tx1"/>
                  </a:solidFill>
                </a:rPr>
                <a:t>роверка материалов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3756056" y="3853137"/>
            <a:ext cx="3793938" cy="751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Присутствуют финансовая модель и все разделы бизнес-плана?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" name="Group 100"/>
          <p:cNvGrpSpPr/>
          <p:nvPr/>
        </p:nvGrpSpPr>
        <p:grpSpPr>
          <a:xfrm>
            <a:off x="640162" y="4741456"/>
            <a:ext cx="3097064" cy="681302"/>
            <a:chOff x="2786183" y="1419610"/>
            <a:chExt cx="3571634" cy="681302"/>
          </a:xfrm>
        </p:grpSpPr>
        <p:sp>
          <p:nvSpPr>
            <p:cNvPr id="14" name="Rounded Rectangle 101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02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Материал возвращается заявителю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00"/>
          <p:cNvGrpSpPr/>
          <p:nvPr/>
        </p:nvGrpSpPr>
        <p:grpSpPr>
          <a:xfrm>
            <a:off x="6997825" y="4741456"/>
            <a:ext cx="3097064" cy="681302"/>
            <a:chOff x="2786183" y="1419610"/>
            <a:chExt cx="3571634" cy="681302"/>
          </a:xfrm>
        </p:grpSpPr>
        <p:sp>
          <p:nvSpPr>
            <p:cNvPr id="17" name="Rounded Rectangle 101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02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Детальная проверка материала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20" name="Соединительная линия уступом 19"/>
          <p:cNvCxnSpPr>
            <a:stCxn id="12" idx="1"/>
            <a:endCxn id="15" idx="0"/>
          </p:cNvCxnSpPr>
          <p:nvPr/>
        </p:nvCxnSpPr>
        <p:spPr>
          <a:xfrm rot="10800000" flipV="1">
            <a:off x="2188694" y="4228932"/>
            <a:ext cx="1567362" cy="512524"/>
          </a:xfrm>
          <a:prstGeom prst="bentConnector2">
            <a:avLst/>
          </a:prstGeom>
          <a:ln w="28575">
            <a:solidFill>
              <a:schemeClr val="accent6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85846" y="578659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ДА</a:t>
            </a:r>
            <a:endParaRPr lang="ru-RU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Соединительная линия уступом 21"/>
          <p:cNvCxnSpPr>
            <a:stCxn id="12" idx="3"/>
            <a:endCxn id="18" idx="0"/>
          </p:cNvCxnSpPr>
          <p:nvPr/>
        </p:nvCxnSpPr>
        <p:spPr>
          <a:xfrm>
            <a:off x="7549994" y="4228932"/>
            <a:ext cx="996363" cy="512524"/>
          </a:xfrm>
          <a:prstGeom prst="bentConnector2">
            <a:avLst/>
          </a:prstGeom>
          <a:ln w="28575"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36722" y="387119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ДА</a:t>
            </a:r>
            <a:endParaRPr lang="ru-RU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45152" y="5768045"/>
            <a:ext cx="3402411" cy="751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требует доработки и/или требуются недостающие материалы?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48" y="5842256"/>
            <a:ext cx="258000" cy="258000"/>
          </a:xfrm>
          <a:prstGeom prst="rect">
            <a:avLst/>
          </a:prstGeom>
        </p:spPr>
      </p:pic>
      <p:pic>
        <p:nvPicPr>
          <p:cNvPr id="3078" name="Picture 6" descr="https://textmaster.100kursov.com/uploads/2018/06/26/12/14/729353197b08b02f2adde709d677c2a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27517" r="20855" b="9917"/>
          <a:stretch/>
        </p:blipFill>
        <p:spPr bwMode="auto">
          <a:xfrm>
            <a:off x="8076266" y="3926862"/>
            <a:ext cx="268750" cy="2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Соединительная линия уступом 33"/>
          <p:cNvCxnSpPr>
            <a:stCxn id="4" idx="2"/>
            <a:endCxn id="8" idx="0"/>
          </p:cNvCxnSpPr>
          <p:nvPr/>
        </p:nvCxnSpPr>
        <p:spPr>
          <a:xfrm rot="5400000" flipH="1" flipV="1">
            <a:off x="5393751" y="1558137"/>
            <a:ext cx="530154" cy="7373"/>
          </a:xfrm>
          <a:prstGeom prst="bentConnector5">
            <a:avLst>
              <a:gd name="adj1" fmla="val -43120"/>
              <a:gd name="adj2" fmla="val 28929079"/>
              <a:gd name="adj3" fmla="val 143120"/>
            </a:avLst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7" idx="2"/>
            <a:endCxn id="11" idx="0"/>
          </p:cNvCxnSpPr>
          <p:nvPr/>
        </p:nvCxnSpPr>
        <p:spPr>
          <a:xfrm rot="16200000" flipH="1">
            <a:off x="5558435" y="2806214"/>
            <a:ext cx="192838" cy="3656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56"/>
          <p:cNvGrpSpPr/>
          <p:nvPr/>
        </p:nvGrpSpPr>
        <p:grpSpPr>
          <a:xfrm>
            <a:off x="4664560" y="6816824"/>
            <a:ext cx="3104392" cy="1726433"/>
            <a:chOff x="654724" y="1189182"/>
            <a:chExt cx="1097876" cy="1084551"/>
          </a:xfrm>
        </p:grpSpPr>
        <p:sp>
          <p:nvSpPr>
            <p:cNvPr id="43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/>
              </a:pPr>
              <a:r>
                <a:rPr lang="ru-RU" dirty="0" smtClean="0">
                  <a:latin typeface="Arial Narrow" panose="020B0606020202030204" pitchFamily="34" charset="0"/>
                </a:rPr>
                <a:t>Предоставление замечаний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dirty="0" smtClean="0">
                  <a:latin typeface="Arial Narrow" panose="020B0606020202030204" pitchFamily="34" charset="0"/>
                </a:rPr>
                <a:t>Запрос </a:t>
              </a:r>
              <a:r>
                <a:rPr lang="ru-RU" dirty="0">
                  <a:latin typeface="Arial Narrow" panose="020B0606020202030204" pitchFamily="34" charset="0"/>
                </a:rPr>
                <a:t>недостающих материалов (например, соглашений и гарантийных писем, дипломов и </a:t>
              </a:r>
              <a:r>
                <a:rPr lang="ru-RU" dirty="0" smtClean="0">
                  <a:latin typeface="Arial Narrow" panose="020B0606020202030204" pitchFamily="34" charset="0"/>
                </a:rPr>
                <a:t>т.д.)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45" name="Соединительная линия уступом 44"/>
          <p:cNvCxnSpPr>
            <a:stCxn id="26" idx="1"/>
            <a:endCxn id="44" idx="0"/>
          </p:cNvCxnSpPr>
          <p:nvPr/>
        </p:nvCxnSpPr>
        <p:spPr>
          <a:xfrm rot="10800000" flipV="1">
            <a:off x="6216756" y="6143840"/>
            <a:ext cx="628396" cy="672984"/>
          </a:xfrm>
          <a:prstGeom prst="bentConnector2">
            <a:avLst/>
          </a:prstGeom>
          <a:ln w="28575">
            <a:solidFill>
              <a:schemeClr val="accent6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56"/>
          <p:cNvGrpSpPr/>
          <p:nvPr/>
        </p:nvGrpSpPr>
        <p:grpSpPr>
          <a:xfrm>
            <a:off x="9353850" y="6816824"/>
            <a:ext cx="3104392" cy="628375"/>
            <a:chOff x="654724" y="1189182"/>
            <a:chExt cx="1097876" cy="1084551"/>
          </a:xfrm>
        </p:grpSpPr>
        <p:sp>
          <p:nvSpPr>
            <p:cNvPr id="49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Получение статуса резидента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800400" y="387119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НЕТ</a:t>
            </a:r>
            <a:endParaRPr lang="ru-RU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22" y="3926862"/>
            <a:ext cx="258000" cy="258000"/>
          </a:xfrm>
          <a:prstGeom prst="rect">
            <a:avLst/>
          </a:prstGeom>
        </p:spPr>
      </p:pic>
      <p:cxnSp>
        <p:nvCxnSpPr>
          <p:cNvPr id="55" name="Соединительная линия уступом 54"/>
          <p:cNvCxnSpPr>
            <a:stCxn id="26" idx="3"/>
            <a:endCxn id="50" idx="0"/>
          </p:cNvCxnSpPr>
          <p:nvPr/>
        </p:nvCxnSpPr>
        <p:spPr>
          <a:xfrm>
            <a:off x="10247563" y="6143840"/>
            <a:ext cx="658483" cy="672984"/>
          </a:xfrm>
          <a:prstGeom prst="bentConnector2">
            <a:avLst/>
          </a:prstGeom>
          <a:ln w="28575"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217224" y="579093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НЕТ</a:t>
            </a:r>
            <a:endParaRPr lang="ru-RU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pic>
        <p:nvPicPr>
          <p:cNvPr id="59" name="Picture 6" descr="https://textmaster.100kursov.com/uploads/2018/06/26/12/14/729353197b08b02f2adde709d677c2a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27517" r="20855" b="9917"/>
          <a:stretch/>
        </p:blipFill>
        <p:spPr bwMode="auto">
          <a:xfrm>
            <a:off x="10728776" y="5838388"/>
            <a:ext cx="268750" cy="2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Соединительная линия уступом 59"/>
          <p:cNvCxnSpPr>
            <a:stCxn id="11" idx="2"/>
            <a:endCxn id="12" idx="0"/>
          </p:cNvCxnSpPr>
          <p:nvPr/>
        </p:nvCxnSpPr>
        <p:spPr>
          <a:xfrm rot="5400000">
            <a:off x="5497355" y="3693809"/>
            <a:ext cx="314999" cy="3657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18" idx="2"/>
            <a:endCxn id="26" idx="0"/>
          </p:cNvCxnSpPr>
          <p:nvPr/>
        </p:nvCxnSpPr>
        <p:spPr>
          <a:xfrm rot="16200000" flipH="1">
            <a:off x="8349901" y="5571588"/>
            <a:ext cx="392912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44" idx="1"/>
            <a:endCxn id="71" idx="2"/>
          </p:cNvCxnSpPr>
          <p:nvPr/>
        </p:nvCxnSpPr>
        <p:spPr>
          <a:xfrm rot="10800000">
            <a:off x="4276204" y="6568960"/>
            <a:ext cx="388356" cy="1065231"/>
          </a:xfrm>
          <a:prstGeom prst="bentConnector2">
            <a:avLst/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56"/>
          <p:cNvGrpSpPr/>
          <p:nvPr/>
        </p:nvGrpSpPr>
        <p:grpSpPr>
          <a:xfrm>
            <a:off x="457405" y="7918220"/>
            <a:ext cx="699045" cy="288032"/>
            <a:chOff x="654724" y="1189182"/>
            <a:chExt cx="1097876" cy="1084551"/>
          </a:xfrm>
        </p:grpSpPr>
        <p:sp>
          <p:nvSpPr>
            <p:cNvPr id="74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079" name="TextBox 3078"/>
          <p:cNvSpPr txBox="1"/>
          <p:nvPr/>
        </p:nvSpPr>
        <p:spPr>
          <a:xfrm>
            <a:off x="1184154" y="7896944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Документы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77" name="Group 56"/>
          <p:cNvGrpSpPr/>
          <p:nvPr/>
        </p:nvGrpSpPr>
        <p:grpSpPr>
          <a:xfrm>
            <a:off x="457405" y="8250757"/>
            <a:ext cx="699045" cy="288032"/>
            <a:chOff x="654724" y="1189182"/>
            <a:chExt cx="1097876" cy="1084551"/>
          </a:xfrm>
          <a:solidFill>
            <a:schemeClr val="tx2"/>
          </a:solidFill>
        </p:grpSpPr>
        <p:sp>
          <p:nvSpPr>
            <p:cNvPr id="78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184154" y="826605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Действия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8910076" y="699221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54" name="Соединительная линия уступом 53"/>
          <p:cNvCxnSpPr>
            <a:stCxn id="15" idx="1"/>
            <a:endCxn id="8" idx="1"/>
          </p:cNvCxnSpPr>
          <p:nvPr/>
        </p:nvCxnSpPr>
        <p:spPr>
          <a:xfrm rot="10800000" flipH="1">
            <a:off x="640162" y="1618877"/>
            <a:ext cx="3125384" cy="3439418"/>
          </a:xfrm>
          <a:prstGeom prst="bentConnector3">
            <a:avLst>
              <a:gd name="adj1" fmla="val -7314"/>
            </a:avLst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100"/>
          <p:cNvGrpSpPr/>
          <p:nvPr/>
        </p:nvGrpSpPr>
        <p:grpSpPr>
          <a:xfrm>
            <a:off x="2727672" y="5887657"/>
            <a:ext cx="3097064" cy="681302"/>
            <a:chOff x="2786183" y="1419610"/>
            <a:chExt cx="3571634" cy="681302"/>
          </a:xfrm>
        </p:grpSpPr>
        <p:sp>
          <p:nvSpPr>
            <p:cNvPr id="71" name="Rounded Rectangle 101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102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Корректировка материалов заявителем 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76" name="Соединительная линия уступом 75"/>
          <p:cNvCxnSpPr>
            <a:stCxn id="72" idx="0"/>
            <a:endCxn id="18" idx="1"/>
          </p:cNvCxnSpPr>
          <p:nvPr/>
        </p:nvCxnSpPr>
        <p:spPr>
          <a:xfrm rot="5400000" flipH="1" flipV="1">
            <a:off x="5222333" y="4112166"/>
            <a:ext cx="829362" cy="2721621"/>
          </a:xfrm>
          <a:prstGeom prst="bentConnector2">
            <a:avLst/>
          </a:prstGeom>
          <a:ln w="28575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56"/>
          <p:cNvGrpSpPr/>
          <p:nvPr/>
        </p:nvGrpSpPr>
        <p:grpSpPr>
          <a:xfrm>
            <a:off x="3828426" y="2171845"/>
            <a:ext cx="3721568" cy="398361"/>
            <a:chOff x="631996" y="1217988"/>
            <a:chExt cx="1120604" cy="1055745"/>
          </a:xfrm>
        </p:grpSpPr>
        <p:sp>
          <p:nvSpPr>
            <p:cNvPr id="62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54"/>
            <p:cNvSpPr/>
            <p:nvPr/>
          </p:nvSpPr>
          <p:spPr>
            <a:xfrm>
              <a:off x="631996" y="1217988"/>
              <a:ext cx="1097876" cy="1026945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Предварительная версия бизнес-плана и финансовой модели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496889" y="8905056"/>
            <a:ext cx="2159495" cy="6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639621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СТРУКТУРА БИЗНЕС-ПЛАНА 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6" name="Text Placeholder 3"/>
          <p:cNvSpPr txBox="1">
            <a:spLocks/>
          </p:cNvSpPr>
          <p:nvPr/>
        </p:nvSpPr>
        <p:spPr>
          <a:xfrm>
            <a:off x="1340554" y="1265497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79" name="Footer Text"/>
          <p:cNvSpPr txBox="1"/>
          <p:nvPr/>
        </p:nvSpPr>
        <p:spPr>
          <a:xfrm>
            <a:off x="1340554" y="2640360"/>
            <a:ext cx="224093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 smtClean="0">
                <a:latin typeface="Arial Narrow" panose="020B0606020202030204" pitchFamily="34" charset="0"/>
              </a:rPr>
              <a:t>Информация </a:t>
            </a:r>
            <a:r>
              <a:rPr lang="ru-RU" sz="2100" dirty="0">
                <a:latin typeface="Arial Narrow" panose="020B0606020202030204" pitchFamily="34" charset="0"/>
              </a:rPr>
              <a:t>о заявителе, претендующем на </a:t>
            </a:r>
            <a:r>
              <a:rPr lang="ru-RU" sz="2100" dirty="0" smtClean="0">
                <a:latin typeface="Arial Narrow" panose="020B0606020202030204" pitchFamily="34" charset="0"/>
              </a:rPr>
              <a:t> заключение соглашения </a:t>
            </a:r>
            <a:r>
              <a:rPr lang="ru-RU" sz="2100" dirty="0">
                <a:latin typeface="Arial Narrow" panose="020B0606020202030204" pitchFamily="34" charset="0"/>
              </a:rPr>
              <a:t>об осуществлении деятельности на </a:t>
            </a:r>
            <a:r>
              <a:rPr lang="ru-RU" sz="2100" dirty="0" smtClean="0">
                <a:latin typeface="Arial Narrow" panose="020B0606020202030204" pitchFamily="34" charset="0"/>
              </a:rPr>
              <a:t>территории</a:t>
            </a:r>
            <a:r>
              <a:rPr lang="en-US" sz="2100" dirty="0" smtClean="0">
                <a:latin typeface="Arial Narrow" panose="020B0606020202030204" pitchFamily="34" charset="0"/>
              </a:rPr>
              <a:t> </a:t>
            </a:r>
            <a:r>
              <a:rPr lang="ru-RU" sz="2100" dirty="0" smtClean="0">
                <a:latin typeface="Arial Narrow" panose="020B0606020202030204" pitchFamily="34" charset="0"/>
              </a:rPr>
              <a:t>ТОСЭР</a:t>
            </a:r>
            <a:endParaRPr lang="ru-RU" sz="2100" dirty="0">
              <a:latin typeface="Arial Narrow" panose="020B0606020202030204" pitchFamily="34" charset="0"/>
            </a:endParaRPr>
          </a:p>
        </p:txBody>
      </p:sp>
      <p:sp>
        <p:nvSpPr>
          <p:cNvPr id="89" name="Text Placeholder 3"/>
          <p:cNvSpPr txBox="1">
            <a:spLocks/>
          </p:cNvSpPr>
          <p:nvPr/>
        </p:nvSpPr>
        <p:spPr>
          <a:xfrm>
            <a:off x="4373759" y="1265497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1" name="Footer Text"/>
          <p:cNvSpPr txBox="1"/>
          <p:nvPr/>
        </p:nvSpPr>
        <p:spPr>
          <a:xfrm>
            <a:off x="4373759" y="2640360"/>
            <a:ext cx="224093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Информация о проекте</a:t>
            </a:r>
          </a:p>
        </p:txBody>
      </p:sp>
      <p:sp>
        <p:nvSpPr>
          <p:cNvPr id="92" name="Text Placeholder 3"/>
          <p:cNvSpPr txBox="1">
            <a:spLocks/>
          </p:cNvSpPr>
          <p:nvPr/>
        </p:nvSpPr>
        <p:spPr>
          <a:xfrm>
            <a:off x="7406964" y="1265497"/>
            <a:ext cx="463268" cy="1231106"/>
          </a:xfrm>
          <a:prstGeom prst="rect">
            <a:avLst/>
          </a:prstGeom>
          <a:ln>
            <a:noFill/>
          </a:ln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Footer Text"/>
          <p:cNvSpPr txBox="1"/>
          <p:nvPr/>
        </p:nvSpPr>
        <p:spPr>
          <a:xfrm>
            <a:off x="7406964" y="2640360"/>
            <a:ext cx="224093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Описание товара (работ, услуг)</a:t>
            </a:r>
          </a:p>
        </p:txBody>
      </p:sp>
      <p:sp>
        <p:nvSpPr>
          <p:cNvPr id="107" name="Text Placeholder 3"/>
          <p:cNvSpPr txBox="1">
            <a:spLocks/>
          </p:cNvSpPr>
          <p:nvPr/>
        </p:nvSpPr>
        <p:spPr>
          <a:xfrm>
            <a:off x="7406964" y="5336176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Footer Text"/>
          <p:cNvSpPr txBox="1"/>
          <p:nvPr/>
        </p:nvSpPr>
        <p:spPr>
          <a:xfrm>
            <a:off x="7406964" y="6711039"/>
            <a:ext cx="200735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Оценка эффективности проекта и рисков его реализации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1340554" y="5339624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ooter Text"/>
          <p:cNvSpPr txBox="1"/>
          <p:nvPr/>
        </p:nvSpPr>
        <p:spPr>
          <a:xfrm>
            <a:off x="1340554" y="6714487"/>
            <a:ext cx="216909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Маркетинг и сбыт товара (работ, услуг)</a:t>
            </a: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4373759" y="5336176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ooter Text"/>
          <p:cNvSpPr txBox="1"/>
          <p:nvPr/>
        </p:nvSpPr>
        <p:spPr>
          <a:xfrm>
            <a:off x="4373759" y="6711039"/>
            <a:ext cx="2240939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Финансовая модель инвестиционного проекта</a:t>
            </a: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10208535" y="1265497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ooter Text"/>
          <p:cNvSpPr txBox="1"/>
          <p:nvPr/>
        </p:nvSpPr>
        <p:spPr>
          <a:xfrm>
            <a:off x="10208535" y="2640360"/>
            <a:ext cx="216909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Логистика производства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10208535" y="5339624"/>
            <a:ext cx="46326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ooter Text"/>
          <p:cNvSpPr txBox="1"/>
          <p:nvPr/>
        </p:nvSpPr>
        <p:spPr>
          <a:xfrm>
            <a:off x="10208535" y="6714487"/>
            <a:ext cx="224093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</a:rPr>
              <a:t>Приложение</a:t>
            </a:r>
          </a:p>
        </p:txBody>
      </p:sp>
      <p:sp>
        <p:nvSpPr>
          <p:cNvPr id="35" name="Flowchart: Off-page Connector 34"/>
          <p:cNvSpPr/>
          <p:nvPr/>
        </p:nvSpPr>
        <p:spPr>
          <a:xfrm rot="16200000">
            <a:off x="883219" y="1401903"/>
            <a:ext cx="286284" cy="484370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Off-page Connector 34"/>
          <p:cNvSpPr/>
          <p:nvPr/>
        </p:nvSpPr>
        <p:spPr>
          <a:xfrm rot="16200000">
            <a:off x="3916424" y="1401903"/>
            <a:ext cx="286284" cy="484370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Off-page Connector 34"/>
          <p:cNvSpPr/>
          <p:nvPr/>
        </p:nvSpPr>
        <p:spPr>
          <a:xfrm rot="16200000">
            <a:off x="6949629" y="1401902"/>
            <a:ext cx="286284" cy="484370"/>
          </a:xfrm>
          <a:prstGeom prst="flowChartOffpage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lowchart: Off-page Connector 34"/>
          <p:cNvSpPr/>
          <p:nvPr/>
        </p:nvSpPr>
        <p:spPr>
          <a:xfrm rot="16200000">
            <a:off x="9751200" y="1401902"/>
            <a:ext cx="286284" cy="484370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lowchart: Off-page Connector 34"/>
          <p:cNvSpPr/>
          <p:nvPr/>
        </p:nvSpPr>
        <p:spPr>
          <a:xfrm rot="16200000">
            <a:off x="883219" y="5441616"/>
            <a:ext cx="286284" cy="484370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lowchart: Off-page Connector 34"/>
          <p:cNvSpPr/>
          <p:nvPr/>
        </p:nvSpPr>
        <p:spPr>
          <a:xfrm rot="16200000">
            <a:off x="3916424" y="5441616"/>
            <a:ext cx="286284" cy="484370"/>
          </a:xfrm>
          <a:prstGeom prst="flowChartOffpage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lowchart: Off-page Connector 34"/>
          <p:cNvSpPr/>
          <p:nvPr/>
        </p:nvSpPr>
        <p:spPr>
          <a:xfrm rot="16200000">
            <a:off x="6949629" y="5441616"/>
            <a:ext cx="286284" cy="484370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Off-page Connector 34"/>
          <p:cNvSpPr/>
          <p:nvPr/>
        </p:nvSpPr>
        <p:spPr>
          <a:xfrm rot="16200000">
            <a:off x="9751200" y="5441615"/>
            <a:ext cx="286284" cy="484370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96889" y="8905056"/>
            <a:ext cx="2159495" cy="6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3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9" grpId="0"/>
      <p:bldP spid="92" grpId="0"/>
      <p:bldP spid="107" grpId="0"/>
      <p:bldP spid="27" grpId="0"/>
      <p:bldP spid="29" grpId="0"/>
      <p:bldP spid="31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Arrow 101"/>
          <p:cNvSpPr/>
          <p:nvPr/>
        </p:nvSpPr>
        <p:spPr>
          <a:xfrm flipV="1">
            <a:off x="4100801" y="900110"/>
            <a:ext cx="6260439" cy="231111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E4E4E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800" y="333723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ОБЩИЕ ПОДХОДЫ К ФИНАНСОВОЙ МОДЕЛИ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9537" y="4011221"/>
            <a:ext cx="4621263" cy="1169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Перед написанием бизнес-плана, следует внимательно изучить </a:t>
            </a:r>
            <a:r>
              <a:rPr lang="ru-RU" sz="1900" i="1" dirty="0">
                <a:latin typeface="Arial Narrow" panose="020B0606020202030204" pitchFamily="34" charset="0"/>
              </a:rPr>
              <a:t>Приложение к </a:t>
            </a:r>
            <a:r>
              <a:rPr lang="ru-RU" sz="1900" i="1" dirty="0" smtClean="0">
                <a:latin typeface="Arial Narrow" panose="020B0606020202030204" pitchFamily="34" charset="0"/>
              </a:rPr>
              <a:t>Приказу 813</a:t>
            </a:r>
            <a:r>
              <a:rPr lang="ru-RU" sz="1900" i="1" dirty="0">
                <a:latin typeface="Arial Narrow" panose="020B0606020202030204" pitchFamily="34" charset="0"/>
              </a:rPr>
              <a:t>. </a:t>
            </a:r>
            <a:r>
              <a:rPr lang="ru-RU" sz="1900" dirty="0">
                <a:latin typeface="Arial Narrow" panose="020B0606020202030204" pitchFamily="34" charset="0"/>
              </a:rPr>
              <a:t>Использовать рассылаемые таблицы для облегчения задачи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6" name="Oval 24"/>
          <p:cNvSpPr/>
          <p:nvPr/>
        </p:nvSpPr>
        <p:spPr>
          <a:xfrm>
            <a:off x="682950" y="4011221"/>
            <a:ext cx="907005" cy="881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Straight Connector 67"/>
          <p:cNvCxnSpPr/>
          <p:nvPr/>
        </p:nvCxnSpPr>
        <p:spPr>
          <a:xfrm flipV="1">
            <a:off x="6544816" y="3792488"/>
            <a:ext cx="0" cy="511256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00217" y="5380405"/>
            <a:ext cx="4621263" cy="1169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При заполнении финансовой модели и бизнес-плана придерживаться принципа: </a:t>
            </a:r>
            <a:r>
              <a:rPr lang="ru-RU" sz="1900" i="1" dirty="0">
                <a:latin typeface="Arial Narrow" panose="020B0606020202030204" pitchFamily="34" charset="0"/>
              </a:rPr>
              <a:t>«Понятно любому стороннему человеку без дополнительных пояснений»</a:t>
            </a:r>
            <a:endParaRPr lang="en-US" sz="1900" i="1" dirty="0">
              <a:latin typeface="Arial Narrow" panose="020B0606020202030204" pitchFamily="34" charset="0"/>
            </a:endParaRPr>
          </a:p>
        </p:txBody>
      </p:sp>
      <p:sp>
        <p:nvSpPr>
          <p:cNvPr id="11" name="Oval 24"/>
          <p:cNvSpPr/>
          <p:nvPr/>
        </p:nvSpPr>
        <p:spPr>
          <a:xfrm>
            <a:off x="6803630" y="5380405"/>
            <a:ext cx="907005" cy="881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9537" y="7017383"/>
            <a:ext cx="4621263" cy="5847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i="1" dirty="0">
                <a:latin typeface="Arial Narrow" panose="020B0606020202030204" pitchFamily="34" charset="0"/>
              </a:rPr>
              <a:t>Нельзя удалять </a:t>
            </a:r>
            <a:r>
              <a:rPr lang="ru-RU" sz="1900" dirty="0">
                <a:latin typeface="Arial Narrow" panose="020B0606020202030204" pitchFamily="34" charset="0"/>
              </a:rPr>
              <a:t>пункты и подпункты, как и нельзя оставлять незаполненными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14" name="Oval 24"/>
          <p:cNvSpPr/>
          <p:nvPr/>
        </p:nvSpPr>
        <p:spPr>
          <a:xfrm>
            <a:off x="682950" y="6884641"/>
            <a:ext cx="907005" cy="8810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0217" y="4011221"/>
            <a:ext cx="4621263" cy="8771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i="1" dirty="0">
                <a:latin typeface="Arial Narrow" panose="020B0606020202030204" pitchFamily="34" charset="0"/>
              </a:rPr>
              <a:t>Недопустимо расхождение данных в финансовой модели и бизнес-плане</a:t>
            </a:r>
            <a:r>
              <a:rPr lang="ru-RU" sz="1900" dirty="0">
                <a:latin typeface="Arial Narrow" panose="020B0606020202030204" pitchFamily="34" charset="0"/>
              </a:rPr>
              <a:t>. Второй должен строиться на основе финансовой модели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6803630" y="4011221"/>
            <a:ext cx="907005" cy="881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9537" y="5380405"/>
            <a:ext cx="4621263" cy="14619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Отсутствие единой концепции касаемо учета или не учета ИПЦ. </a:t>
            </a:r>
            <a:r>
              <a:rPr lang="ru-RU" sz="1900" i="1" dirty="0">
                <a:latin typeface="Arial Narrow" panose="020B0606020202030204" pitchFamily="34" charset="0"/>
              </a:rPr>
              <a:t>Рекомендуется все сделать в ценах базового года</a:t>
            </a:r>
            <a:r>
              <a:rPr lang="ru-RU" sz="1900" dirty="0">
                <a:latin typeface="Arial Narrow" panose="020B0606020202030204" pitchFamily="34" charset="0"/>
              </a:rPr>
              <a:t>. При необходимости конечные показатели не сложно пересчитать с учетом ИПЦ</a:t>
            </a:r>
            <a:endParaRPr lang="en-US" sz="1900" i="1" dirty="0">
              <a:latin typeface="Arial Narrow" panose="020B0606020202030204" pitchFamily="34" charset="0"/>
            </a:endParaRPr>
          </a:p>
        </p:txBody>
      </p:sp>
      <p:sp>
        <p:nvSpPr>
          <p:cNvPr id="18" name="Oval 24"/>
          <p:cNvSpPr/>
          <p:nvPr/>
        </p:nvSpPr>
        <p:spPr>
          <a:xfrm>
            <a:off x="682950" y="5380405"/>
            <a:ext cx="907005" cy="881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9537" y="7934220"/>
            <a:ext cx="4621263" cy="8771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В бизнес-плане следует использовать </a:t>
            </a:r>
            <a:r>
              <a:rPr lang="ru-RU" sz="1900" i="1" dirty="0">
                <a:latin typeface="Arial Narrow" panose="020B0606020202030204" pitchFamily="34" charset="0"/>
              </a:rPr>
              <a:t>наибольший срок окупаемости</a:t>
            </a:r>
            <a:r>
              <a:rPr lang="ru-RU" sz="1900" dirty="0">
                <a:latin typeface="Arial Narrow" panose="020B0606020202030204" pitchFamily="34" charset="0"/>
              </a:rPr>
              <a:t>, как правило, рассчитанный с учетом дисконтирования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20" name="Oval 24"/>
          <p:cNvSpPr/>
          <p:nvPr/>
        </p:nvSpPr>
        <p:spPr>
          <a:xfrm>
            <a:off x="682950" y="7931215"/>
            <a:ext cx="907005" cy="881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0217" y="6727856"/>
            <a:ext cx="4621263" cy="21051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Не следует искусственно занижать издержки, как и завышать прибыль. </a:t>
            </a:r>
            <a:endParaRPr lang="ru-RU" sz="1900" dirty="0" smtClean="0">
              <a:latin typeface="Arial Narrow" panose="020B0606020202030204" pitchFamily="34" charset="0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1900" i="1" dirty="0" smtClean="0">
                <a:latin typeface="Arial Narrow" panose="020B0606020202030204" pitchFamily="34" charset="0"/>
              </a:rPr>
              <a:t>Например</a:t>
            </a:r>
            <a:r>
              <a:rPr lang="ru-RU" sz="1900" i="1" dirty="0">
                <a:latin typeface="Arial Narrow" panose="020B0606020202030204" pitchFamily="34" charset="0"/>
              </a:rPr>
              <a:t>, </a:t>
            </a:r>
            <a:r>
              <a:rPr lang="ru-RU" sz="1900" dirty="0">
                <a:latin typeface="Arial Narrow" panose="020B0606020202030204" pitchFamily="34" charset="0"/>
              </a:rPr>
              <a:t>периодически в </a:t>
            </a:r>
            <a:r>
              <a:rPr lang="ru-RU" sz="1900" dirty="0" err="1" smtClean="0">
                <a:latin typeface="Arial Narrow" panose="020B0606020202030204" pitchFamily="34" charset="0"/>
              </a:rPr>
              <a:t>финмоделях</a:t>
            </a:r>
            <a:r>
              <a:rPr lang="ru-RU" sz="1900" dirty="0" smtClean="0">
                <a:latin typeface="Arial Narrow" panose="020B0606020202030204" pitchFamily="34" charset="0"/>
              </a:rPr>
              <a:t> </a:t>
            </a:r>
            <a:r>
              <a:rPr lang="ru-RU" sz="1900" dirty="0">
                <a:latin typeface="Arial Narrow" panose="020B0606020202030204" pitchFamily="34" charset="0"/>
              </a:rPr>
              <a:t>при проверке выясняется, что средняя заработная плата сотрудника ниже МРОТ в регионе. </a:t>
            </a:r>
            <a:r>
              <a:rPr lang="ru-RU" sz="1900" dirty="0" smtClean="0">
                <a:latin typeface="Arial Narrow" panose="020B0606020202030204" pitchFamily="34" charset="0"/>
              </a:rPr>
              <a:t>Недопустим учет </a:t>
            </a:r>
            <a:r>
              <a:rPr lang="ru-RU" sz="1900" dirty="0">
                <a:latin typeface="Arial Narrow" panose="020B0606020202030204" pitchFamily="34" charset="0"/>
              </a:rPr>
              <a:t>заработной платы без премий или за вычетом НДФЛ</a:t>
            </a:r>
            <a:endParaRPr lang="en-US" sz="1900" i="1" dirty="0">
              <a:latin typeface="Arial Narrow" panose="020B0606020202030204" pitchFamily="34" charset="0"/>
            </a:endParaRPr>
          </a:p>
        </p:txBody>
      </p:sp>
      <p:sp>
        <p:nvSpPr>
          <p:cNvPr id="24" name="Oval 24"/>
          <p:cNvSpPr/>
          <p:nvPr/>
        </p:nvSpPr>
        <p:spPr>
          <a:xfrm>
            <a:off x="6803630" y="6727856"/>
            <a:ext cx="907005" cy="881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en-US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152" y="868582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При </a:t>
            </a:r>
            <a:r>
              <a:rPr lang="ru-RU" sz="2000" dirty="0">
                <a:latin typeface="Arial Narrow" panose="020B0606020202030204" pitchFamily="34" charset="0"/>
              </a:rPr>
              <a:t>составлении финансовой </a:t>
            </a:r>
            <a:r>
              <a:rPr lang="ru-RU" sz="2000" dirty="0" smtClean="0">
                <a:latin typeface="Arial Narrow" panose="020B0606020202030204" pitchFamily="34" charset="0"/>
              </a:rPr>
              <a:t>модели следует </a:t>
            </a:r>
            <a:r>
              <a:rPr lang="ru-RU" sz="2000" dirty="0">
                <a:latin typeface="Arial Narrow" panose="020B0606020202030204" pitchFamily="34" charset="0"/>
              </a:rPr>
              <a:t>опираться на </a:t>
            </a:r>
            <a:r>
              <a:rPr lang="ru-RU" sz="2000" dirty="0" smtClean="0">
                <a:latin typeface="Arial Narrow" panose="020B0606020202030204" pitchFamily="34" charset="0"/>
              </a:rPr>
              <a:t>стандартные таблицы из Приложений, использовать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оттуда формат, ключевые </a:t>
            </a:r>
            <a:r>
              <a:rPr lang="ru-RU" sz="2000" dirty="0">
                <a:latin typeface="Arial Narrow" panose="020B0606020202030204" pitchFamily="34" charset="0"/>
              </a:rPr>
              <a:t>разделы и </a:t>
            </a:r>
            <a:r>
              <a:rPr lang="ru-RU" sz="2000" dirty="0" smtClean="0">
                <a:latin typeface="Arial Narrow" panose="020B0606020202030204" pitchFamily="34" charset="0"/>
              </a:rPr>
              <a:t>названия строк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2279" y="840160"/>
            <a:ext cx="4824536" cy="141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БЮДЖЕТ ДВИЖЕНИЯ ДЕНЕЖНЫХ СРЕДСТВ </a:t>
            </a:r>
            <a:endParaRPr lang="en-US" sz="2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БЮДЖЕТ ДОХОДОВ И РАСХОДОВ </a:t>
            </a:r>
            <a:endParaRPr lang="en-US" sz="2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БЮДЖЕТ НАЛОГОВЫХ ПЛАТЕЖЕЙ </a:t>
            </a:r>
            <a:endParaRPr lang="en-US" sz="2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568152" y="3303473"/>
            <a:ext cx="496350" cy="49635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02279" y="2317488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РАСЧЕТЫ, ПОДТВЕРЖДАЮЩИЕ ФИНАНСОВУЮ СПОСОБНОСТЬ ЗАЯВИТЕЛЯ РЕАЛИЗОВАТЬ ИНВЕСТИЦИОННЫЙ ПРОЕКТ</a:t>
            </a:r>
            <a:endParaRPr lang="ru-RU" sz="2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9251" y="3351593"/>
            <a:ext cx="1135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 smtClean="0">
                <a:latin typeface="Arial Narrow" panose="020B0606020202030204" pitchFamily="34" charset="0"/>
              </a:rPr>
              <a:t>РАСЧЕТЫ ИЗ ФИНАНСОВОЙ МОДЕЛИ ДОЛЖНЫ ИСПОЛЬЗОВАТЬСЯ В БИЗНЕС-ПЛАНЕ, А НЕ НАОБОРОТ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32576" y="2809967"/>
            <a:ext cx="201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БИЗНЕС-ПЛАН</a:t>
            </a:r>
            <a:endParaRPr lang="ru-RU" sz="20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16" y="900815"/>
            <a:ext cx="1718015" cy="1718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1578" y="840160"/>
            <a:ext cx="439223" cy="238334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ФИНМОДЕЛЬ</a:t>
            </a:r>
            <a:endParaRPr lang="ru-RU" sz="1400" b="1" dirty="0">
              <a:solidFill>
                <a:schemeClr val="accent4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6889" y="8905056"/>
            <a:ext cx="2159495" cy="6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639621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КОНКРЕТНЫЕ НАИБОЛЕЕ ЧАСТО ВСТРЕЧАЮЩИЕСЯ ОШИБКИ ПО ПУНКТАМ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026523" y="1101569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" name="Footer Text"/>
          <p:cNvSpPr txBox="1"/>
          <p:nvPr/>
        </p:nvSpPr>
        <p:spPr>
          <a:xfrm>
            <a:off x="1072208" y="2332675"/>
            <a:ext cx="252028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Информация </a:t>
            </a:r>
            <a:r>
              <a:rPr lang="ru-RU" sz="2000" dirty="0">
                <a:latin typeface="Arial Narrow" panose="020B0606020202030204" pitchFamily="34" charset="0"/>
              </a:rPr>
              <a:t>о заявителе, претендующем на </a:t>
            </a:r>
            <a:r>
              <a:rPr lang="ru-RU" sz="2000" dirty="0" smtClean="0">
                <a:latin typeface="Arial Narrow" panose="020B0606020202030204" pitchFamily="34" charset="0"/>
              </a:rPr>
              <a:t> заключение соглашения </a:t>
            </a:r>
            <a:r>
              <a:rPr lang="ru-RU" sz="2000" dirty="0">
                <a:latin typeface="Arial Narrow" panose="020B0606020202030204" pitchFamily="34" charset="0"/>
              </a:rPr>
              <a:t>об осуществлении деятельности на </a:t>
            </a:r>
            <a:r>
              <a:rPr lang="ru-RU" sz="2000" dirty="0" smtClean="0">
                <a:latin typeface="Arial Narrow" panose="020B0606020202030204" pitchFamily="34" charset="0"/>
              </a:rPr>
              <a:t>территории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ТОСЭР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065382" y="1393955"/>
            <a:ext cx="1395382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1.4.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8832" y="1501676"/>
            <a:ext cx="547260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Следует </a:t>
            </a:r>
            <a:r>
              <a:rPr lang="ru-RU" sz="2000" dirty="0">
                <a:latin typeface="Arial Narrow" panose="020B0606020202030204" pitchFamily="34" charset="0"/>
              </a:rPr>
              <a:t>указывать, что заявитель является юридическим лицом, а </a:t>
            </a:r>
            <a:r>
              <a:rPr lang="ru-RU" sz="2000" b="1" dirty="0">
                <a:latin typeface="Arial Narrow" panose="020B0606020202030204" pitchFamily="34" charset="0"/>
              </a:rPr>
              <a:t>не удалять его</a:t>
            </a:r>
            <a:r>
              <a:rPr lang="ru-RU" sz="2000" dirty="0">
                <a:latin typeface="Arial Narrow" panose="020B0606020202030204" pitchFamily="34" charset="0"/>
              </a:rPr>
              <a:t>, если это так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026523" y="4433298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Text"/>
          <p:cNvSpPr txBox="1"/>
          <p:nvPr/>
        </p:nvSpPr>
        <p:spPr>
          <a:xfrm>
            <a:off x="1072208" y="5664404"/>
            <a:ext cx="22409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Информация о проекте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059547" y="4584576"/>
            <a:ext cx="1333058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2.7.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8832" y="4728592"/>
            <a:ext cx="5472608" cy="25237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Фактически </a:t>
            </a:r>
            <a:r>
              <a:rPr lang="ru-RU" sz="2000" dirty="0">
                <a:latin typeface="Arial Narrow" panose="020B0606020202030204" pitchFamily="34" charset="0"/>
              </a:rPr>
              <a:t>иллюстрируют </a:t>
            </a:r>
            <a:r>
              <a:rPr lang="ru-RU" sz="2000" dirty="0" smtClean="0">
                <a:latin typeface="Arial Narrow" panose="020B0606020202030204" pitchFamily="34" charset="0"/>
              </a:rPr>
              <a:t>финансовую </a:t>
            </a:r>
            <a:r>
              <a:rPr lang="ru-RU" sz="2000" dirty="0">
                <a:latin typeface="Arial Narrow" panose="020B0606020202030204" pitchFamily="34" charset="0"/>
              </a:rPr>
              <a:t>готовность </a:t>
            </a:r>
            <a:r>
              <a:rPr lang="ru-RU" sz="2000" dirty="0" smtClean="0">
                <a:latin typeface="Arial Narrow" panose="020B0606020202030204" pitchFamily="34" charset="0"/>
              </a:rPr>
              <a:t>инвестора реализовать </a:t>
            </a:r>
            <a:r>
              <a:rPr lang="ru-RU" sz="2000" dirty="0">
                <a:latin typeface="Arial Narrow" panose="020B0606020202030204" pitchFamily="34" charset="0"/>
              </a:rPr>
              <a:t>проект, поэтому он </a:t>
            </a:r>
            <a:r>
              <a:rPr lang="ru-RU" sz="2000" dirty="0" smtClean="0">
                <a:latin typeface="Arial Narrow" panose="020B0606020202030204" pitchFamily="34" charset="0"/>
              </a:rPr>
              <a:t>должен быть заполнен с особой внимательностью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случае соглашения с банком или инвестором – должны прикладываться </a:t>
            </a:r>
            <a:r>
              <a:rPr lang="ru-RU" sz="2000" b="1" dirty="0">
                <a:latin typeface="Arial Narrow" panose="020B0606020202030204" pitchFamily="34" charset="0"/>
              </a:rPr>
              <a:t>гарантийные письма, соглашения и прочая документация </a:t>
            </a:r>
            <a:r>
              <a:rPr lang="ru-RU" sz="2000" dirty="0">
                <a:latin typeface="Arial Narrow" panose="020B0606020202030204" pitchFamily="34" charset="0"/>
              </a:rPr>
              <a:t>с указанием всех условий предоставления денежных средств: </a:t>
            </a:r>
            <a:r>
              <a:rPr lang="ru-RU" sz="2000" i="1" dirty="0">
                <a:latin typeface="Arial Narrow" panose="020B0606020202030204" pitchFamily="34" charset="0"/>
              </a:rPr>
              <a:t>ставка, срок, условия возврата, </a:t>
            </a:r>
            <a:r>
              <a:rPr lang="ru-RU" sz="2000" i="1" dirty="0" smtClean="0">
                <a:latin typeface="Arial Narrow" panose="020B0606020202030204" pitchFamily="34" charset="0"/>
              </a:rPr>
              <a:t>гарантии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059547" y="5808712"/>
            <a:ext cx="1395383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2.8.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92"/>
          <p:cNvCxnSpPr>
            <a:stCxn id="15" idx="0"/>
          </p:cNvCxnSpPr>
          <p:nvPr/>
        </p:nvCxnSpPr>
        <p:spPr>
          <a:xfrm flipV="1">
            <a:off x="352128" y="9685"/>
            <a:ext cx="0" cy="1611656"/>
          </a:xfrm>
          <a:prstGeom prst="line">
            <a:avLst/>
          </a:prstGeom>
          <a:noFill/>
          <a:ln w="38100" cap="flat" cmpd="sng" algn="ctr">
            <a:solidFill>
              <a:srgbClr val="A1A1A1"/>
            </a:solidFill>
            <a:prstDash val="sysDot"/>
            <a:headEnd type="none"/>
            <a:tailEnd type="none"/>
          </a:ln>
          <a:effectLst/>
        </p:spPr>
      </p:cxnSp>
      <p:sp>
        <p:nvSpPr>
          <p:cNvPr id="15" name="Oval 107"/>
          <p:cNvSpPr/>
          <p:nvPr/>
        </p:nvSpPr>
        <p:spPr>
          <a:xfrm>
            <a:off x="225852" y="1621341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16" name="Straight Connector 92"/>
          <p:cNvCxnSpPr>
            <a:stCxn id="17" idx="0"/>
            <a:endCxn id="15" idx="4"/>
          </p:cNvCxnSpPr>
          <p:nvPr/>
        </p:nvCxnSpPr>
        <p:spPr>
          <a:xfrm flipV="1">
            <a:off x="352128" y="1873892"/>
            <a:ext cx="0" cy="307072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headEnd type="none"/>
            <a:tailEnd type="none"/>
          </a:ln>
          <a:effectLst/>
        </p:spPr>
      </p:cxnSp>
      <p:sp>
        <p:nvSpPr>
          <p:cNvPr id="17" name="Oval 107"/>
          <p:cNvSpPr/>
          <p:nvPr/>
        </p:nvSpPr>
        <p:spPr>
          <a:xfrm>
            <a:off x="225852" y="4944616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4059546" y="7748227"/>
            <a:ext cx="1395383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2.9.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8832" y="7748227"/>
            <a:ext cx="547260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>
                <a:latin typeface="Arial Narrow" panose="020B0606020202030204" pitchFamily="34" charset="0"/>
              </a:rPr>
              <a:t>Следует указать как </a:t>
            </a:r>
            <a:r>
              <a:rPr lang="ru-RU" sz="2000" b="1" dirty="0">
                <a:latin typeface="Arial Narrow" panose="020B0606020202030204" pitchFamily="34" charset="0"/>
              </a:rPr>
              <a:t>минимум три</a:t>
            </a:r>
            <a:r>
              <a:rPr lang="ru-RU" sz="2000" dirty="0">
                <a:latin typeface="Arial Narrow" panose="020B0606020202030204" pitchFamily="34" charset="0"/>
              </a:rPr>
              <a:t>: социальные, экологические и экономические (например, </a:t>
            </a:r>
            <a:r>
              <a:rPr lang="ru-RU" sz="2000" dirty="0" err="1">
                <a:latin typeface="Arial Narrow" panose="020B0606020202030204" pitchFamily="34" charset="0"/>
              </a:rPr>
              <a:t>импортозамещение</a:t>
            </a:r>
            <a:r>
              <a:rPr lang="ru-RU" sz="2000" dirty="0" smtClean="0">
                <a:latin typeface="Arial Narrow" panose="020B0606020202030204" pitchFamily="34" charset="0"/>
              </a:rPr>
              <a:t>)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22" name="Footer Text"/>
          <p:cNvSpPr txBox="1"/>
          <p:nvPr/>
        </p:nvSpPr>
        <p:spPr>
          <a:xfrm>
            <a:off x="4065382" y="2326256"/>
            <a:ext cx="220229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Номер, дата выдачи свидетельства о государственной регистрации </a:t>
            </a:r>
            <a:r>
              <a:rPr lang="ru-RU" sz="1600" dirty="0" smtClean="0">
                <a:latin typeface="Arial Narrow" panose="020B0606020202030204" pitchFamily="34" charset="0"/>
              </a:rPr>
              <a:t>физлица </a:t>
            </a:r>
            <a:r>
              <a:rPr lang="ru-RU" sz="1600" dirty="0">
                <a:latin typeface="Arial Narrow" panose="020B0606020202030204" pitchFamily="34" charset="0"/>
              </a:rPr>
              <a:t>в качестве </a:t>
            </a:r>
            <a:r>
              <a:rPr lang="ru-RU" sz="1600" dirty="0" smtClean="0">
                <a:latin typeface="Arial Narrow" panose="020B0606020202030204" pitchFamily="34" charset="0"/>
              </a:rPr>
              <a:t>ИП, </a:t>
            </a:r>
            <a:r>
              <a:rPr lang="ru-RU" sz="1600" dirty="0">
                <a:latin typeface="Arial Narrow" panose="020B0606020202030204" pitchFamily="34" charset="0"/>
              </a:rPr>
              <a:t>наименование регистрирующего органа</a:t>
            </a:r>
          </a:p>
        </p:txBody>
      </p:sp>
      <p:sp>
        <p:nvSpPr>
          <p:cNvPr id="23" name="Footer Text"/>
          <p:cNvSpPr txBox="1"/>
          <p:nvPr/>
        </p:nvSpPr>
        <p:spPr>
          <a:xfrm>
            <a:off x="4059713" y="5324988"/>
            <a:ext cx="2202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Предполагаемая форма и условия участия инвестора </a:t>
            </a:r>
          </a:p>
        </p:txBody>
      </p:sp>
      <p:sp>
        <p:nvSpPr>
          <p:cNvPr id="24" name="Footer Text"/>
          <p:cNvSpPr txBox="1"/>
          <p:nvPr/>
        </p:nvSpPr>
        <p:spPr>
          <a:xfrm>
            <a:off x="4059547" y="6547376"/>
            <a:ext cx="22022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Гарантии возврата инвестиций (кредитных ресурсов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5" name="Footer Text"/>
          <p:cNvSpPr txBox="1"/>
          <p:nvPr/>
        </p:nvSpPr>
        <p:spPr>
          <a:xfrm>
            <a:off x="4058572" y="8442811"/>
            <a:ext cx="22022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Сопутствующие эффекты</a:t>
            </a:r>
          </a:p>
        </p:txBody>
      </p:sp>
      <p:cxnSp>
        <p:nvCxnSpPr>
          <p:cNvPr id="26" name="Straight Connector 92"/>
          <p:cNvCxnSpPr>
            <a:endCxn id="17" idx="4"/>
          </p:cNvCxnSpPr>
          <p:nvPr/>
        </p:nvCxnSpPr>
        <p:spPr>
          <a:xfrm flipV="1">
            <a:off x="352128" y="5197167"/>
            <a:ext cx="0" cy="4404033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ysDot"/>
            <a:headEnd type="none"/>
            <a:tailEnd type="none"/>
          </a:ln>
          <a:effectLst/>
        </p:spPr>
      </p:cxnSp>
      <p:sp>
        <p:nvSpPr>
          <p:cNvPr id="27" name="Прямоугольник 26"/>
          <p:cNvSpPr/>
          <p:nvPr/>
        </p:nvSpPr>
        <p:spPr>
          <a:xfrm>
            <a:off x="496889" y="8905056"/>
            <a:ext cx="2159495" cy="6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5" grpId="0" animBg="1"/>
      <p:bldP spid="17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7" y="403607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КОНКРЕТНЫЕ НАИБОЛЕЕ ЧАСТО ВСТРЕЧАЮЩИЕСЯ ОШИБКИ ПО ПУНКТАМ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738491" y="794281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8A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868A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Text"/>
          <p:cNvSpPr txBox="1"/>
          <p:nvPr/>
        </p:nvSpPr>
        <p:spPr>
          <a:xfrm>
            <a:off x="784176" y="2025387"/>
            <a:ext cx="147654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Описание товара (</a:t>
            </a:r>
            <a:r>
              <a:rPr lang="ru-RU" sz="2000" dirty="0" smtClean="0">
                <a:latin typeface="Arial Narrow" panose="020B0606020202030204" pitchFamily="34" charset="0"/>
              </a:rPr>
              <a:t>работы, услуги)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424564" y="1294822"/>
            <a:ext cx="1395383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8A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3.1.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868A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6984" y="1067200"/>
            <a:ext cx="7560840" cy="46197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b="1" dirty="0" smtClean="0">
                <a:latin typeface="Arial Narrow" panose="020B0606020202030204" pitchFamily="34" charset="0"/>
              </a:rPr>
              <a:t>Обязательные пункты: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Функциональное </a:t>
            </a:r>
            <a:r>
              <a:rPr lang="ru-RU" sz="1900" dirty="0">
                <a:latin typeface="Arial Narrow" panose="020B0606020202030204" pitchFamily="34" charset="0"/>
              </a:rPr>
              <a:t>назначение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Основные </a:t>
            </a:r>
            <a:r>
              <a:rPr lang="ru-RU" sz="1900" dirty="0">
                <a:latin typeface="Arial Narrow" panose="020B0606020202030204" pitchFamily="34" charset="0"/>
              </a:rPr>
              <a:t>потребительские качества и параметры товара (работ, услуг)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Наличие </a:t>
            </a:r>
            <a:r>
              <a:rPr lang="ru-RU" sz="1900" dirty="0">
                <a:latin typeface="Arial Narrow" panose="020B0606020202030204" pitchFamily="34" charset="0"/>
              </a:rPr>
              <a:t>сертификатов соответствия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Патентно-лицензионная </a:t>
            </a:r>
            <a:r>
              <a:rPr lang="ru-RU" sz="1900" dirty="0">
                <a:latin typeface="Arial Narrow" panose="020B0606020202030204" pitchFamily="34" charset="0"/>
              </a:rPr>
              <a:t>защита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Требования </a:t>
            </a:r>
            <a:r>
              <a:rPr lang="ru-RU" sz="1900" dirty="0">
                <a:latin typeface="Arial Narrow" panose="020B0606020202030204" pitchFamily="34" charset="0"/>
              </a:rPr>
              <a:t>к контролю качества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Сервисное </a:t>
            </a:r>
            <a:r>
              <a:rPr lang="ru-RU" sz="1900" dirty="0">
                <a:latin typeface="Arial Narrow" panose="020B0606020202030204" pitchFamily="34" charset="0"/>
              </a:rPr>
              <a:t>обслуживание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Возможности </a:t>
            </a:r>
            <a:r>
              <a:rPr lang="ru-RU" sz="1900" dirty="0">
                <a:latin typeface="Arial Narrow" panose="020B0606020202030204" pitchFamily="34" charset="0"/>
              </a:rPr>
              <a:t>адаптации (модификации) товара (работ, услуг) к изменениям рынка. </a:t>
            </a:r>
            <a:r>
              <a:rPr lang="ru-RU" sz="1900" i="1" dirty="0">
                <a:latin typeface="Arial Narrow" panose="020B0606020202030204" pitchFamily="34" charset="0"/>
              </a:rPr>
              <a:t>Практически всегда отсутствует этот подпункт. И нужно указывать не «продукт может быть адаптирован к изменениям рынка». А </a:t>
            </a:r>
            <a:r>
              <a:rPr lang="ru-RU" sz="1900" i="1" dirty="0" smtClean="0">
                <a:latin typeface="Arial Narrow" panose="020B0606020202030204" pitchFamily="34" charset="0"/>
              </a:rPr>
              <a:t>необходимо </a:t>
            </a:r>
            <a:r>
              <a:rPr lang="ru-RU" sz="1900" i="1" dirty="0">
                <a:latin typeface="Arial Narrow" panose="020B0606020202030204" pitchFamily="34" charset="0"/>
              </a:rPr>
              <a:t>понять сам </a:t>
            </a:r>
            <a:r>
              <a:rPr lang="ru-RU" sz="1900" i="1" dirty="0" smtClean="0">
                <a:latin typeface="Arial Narrow" panose="020B0606020202030204" pitchFamily="34" charset="0"/>
              </a:rPr>
              <a:t>механизм</a:t>
            </a:r>
            <a:endParaRPr lang="ru-RU" sz="1900" i="1" dirty="0">
              <a:latin typeface="Arial Narrow" panose="020B0606020202030204" pitchFamily="34" charset="0"/>
            </a:endParaRP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Возможность </a:t>
            </a:r>
            <a:r>
              <a:rPr lang="ru-RU" sz="1900" dirty="0">
                <a:latin typeface="Arial Narrow" panose="020B0606020202030204" pitchFamily="34" charset="0"/>
              </a:rPr>
              <a:t>локализации товара (работ, услуг</a:t>
            </a:r>
            <a:r>
              <a:rPr lang="ru-RU" sz="1900" dirty="0" smtClean="0">
                <a:latin typeface="Arial Narrow" panose="020B0606020202030204" pitchFamily="34" charset="0"/>
              </a:rPr>
              <a:t>)</a:t>
            </a:r>
            <a:endParaRPr lang="ru-RU" sz="1900" dirty="0">
              <a:latin typeface="Arial Narrow" panose="020B0606020202030204" pitchFamily="34" charset="0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Не стоит придерживаться цели «налить воды», </a:t>
            </a:r>
            <a:r>
              <a:rPr lang="ru-RU" sz="1900" dirty="0" smtClean="0">
                <a:latin typeface="Arial Narrow" panose="020B0606020202030204" pitchFamily="34" charset="0"/>
              </a:rPr>
              <a:t>создавать видимость наличия информации. </a:t>
            </a:r>
            <a:r>
              <a:rPr lang="ru-RU" sz="1900" dirty="0">
                <a:latin typeface="Arial Narrow" panose="020B0606020202030204" pitchFamily="34" charset="0"/>
              </a:rPr>
              <a:t>Все это проверяется и </a:t>
            </a:r>
            <a:r>
              <a:rPr lang="ru-RU" sz="1900" dirty="0" smtClean="0">
                <a:latin typeface="Arial Narrow" panose="020B0606020202030204" pitchFamily="34" charset="0"/>
              </a:rPr>
              <a:t>оценивается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440881" y="5656448"/>
            <a:ext cx="1395383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8A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3.2.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868A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6984" y="5902669"/>
            <a:ext cx="7523111" cy="1169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При вновь создаваемом предприятии наличие опыта производства маловероятно. Однако стоит </a:t>
            </a:r>
            <a:r>
              <a:rPr lang="ru-RU" sz="1900" b="1" dirty="0">
                <a:latin typeface="Arial Narrow" panose="020B0606020202030204" pitchFamily="34" charset="0"/>
              </a:rPr>
              <a:t>продемонстрировать квалификацию принимаемых сотрудников и их опыт работы </a:t>
            </a:r>
            <a:r>
              <a:rPr lang="ru-RU" sz="1900" dirty="0">
                <a:latin typeface="Arial Narrow" panose="020B0606020202030204" pitchFamily="34" charset="0"/>
              </a:rPr>
              <a:t>на аналогичном производстве. </a:t>
            </a:r>
            <a:r>
              <a:rPr lang="ru-RU" sz="1900" i="1" dirty="0">
                <a:latin typeface="Arial Narrow" panose="020B0606020202030204" pitchFamily="34" charset="0"/>
              </a:rPr>
              <a:t>Приложить патенты, дипломы об образовании и пр.</a:t>
            </a:r>
            <a:endParaRPr lang="en-US" sz="1900" i="1" dirty="0">
              <a:latin typeface="Arial Narrow" panose="020B0606020202030204" pitchFamily="34" charset="0"/>
            </a:endParaRPr>
          </a:p>
        </p:txBody>
      </p:sp>
      <p:cxnSp>
        <p:nvCxnSpPr>
          <p:cNvPr id="14" name="Straight Connector 92"/>
          <p:cNvCxnSpPr>
            <a:stCxn id="15" idx="0"/>
          </p:cNvCxnSpPr>
          <p:nvPr/>
        </p:nvCxnSpPr>
        <p:spPr>
          <a:xfrm flipV="1">
            <a:off x="352128" y="0"/>
            <a:ext cx="0" cy="1211216"/>
          </a:xfrm>
          <a:prstGeom prst="line">
            <a:avLst/>
          </a:prstGeom>
          <a:noFill/>
          <a:ln w="38100" cap="flat" cmpd="sng" algn="ctr">
            <a:solidFill>
              <a:srgbClr val="A1A1A1"/>
            </a:solidFill>
            <a:prstDash val="sysDot"/>
            <a:headEnd type="none"/>
            <a:tailEnd type="none"/>
          </a:ln>
          <a:effectLst/>
        </p:spPr>
      </p:cxnSp>
      <p:sp>
        <p:nvSpPr>
          <p:cNvPr id="15" name="Oval 107"/>
          <p:cNvSpPr/>
          <p:nvPr/>
        </p:nvSpPr>
        <p:spPr>
          <a:xfrm>
            <a:off x="225852" y="1211216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16" name="Straight Connector 92"/>
          <p:cNvCxnSpPr>
            <a:endCxn id="15" idx="4"/>
          </p:cNvCxnSpPr>
          <p:nvPr/>
        </p:nvCxnSpPr>
        <p:spPr>
          <a:xfrm flipV="1">
            <a:off x="352127" y="1463767"/>
            <a:ext cx="1" cy="8137433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headEnd type="none"/>
            <a:tailEnd type="none"/>
          </a:ln>
          <a:effectLst/>
        </p:spPr>
      </p:cxnSp>
      <p:sp>
        <p:nvSpPr>
          <p:cNvPr id="22" name="Footer Text"/>
          <p:cNvSpPr txBox="1"/>
          <p:nvPr/>
        </p:nvSpPr>
        <p:spPr>
          <a:xfrm>
            <a:off x="2434692" y="2030541"/>
            <a:ext cx="20218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Основные характеристики товара (работ, услуг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3" name="Footer Text"/>
          <p:cNvSpPr txBox="1"/>
          <p:nvPr/>
        </p:nvSpPr>
        <p:spPr>
          <a:xfrm>
            <a:off x="2434692" y="6388293"/>
            <a:ext cx="187787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Наличие опыта производства товара (</a:t>
            </a:r>
            <a:r>
              <a:rPr lang="ru-RU" sz="1600" dirty="0" smtClean="0">
                <a:latin typeface="Arial Narrow" panose="020B0606020202030204" pitchFamily="34" charset="0"/>
              </a:rPr>
              <a:t>работы, услуги)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6984" y="7392888"/>
            <a:ext cx="7668472" cy="15204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1900" dirty="0">
                <a:latin typeface="Arial Narrow" panose="020B0606020202030204" pitchFamily="34" charset="0"/>
              </a:rPr>
              <a:t>Часто </a:t>
            </a:r>
            <a:r>
              <a:rPr lang="ru-RU" sz="1900" dirty="0" smtClean="0">
                <a:latin typeface="Arial Narrow" panose="020B0606020202030204" pitchFamily="34" charset="0"/>
              </a:rPr>
              <a:t>приходится сталкиваться </a:t>
            </a:r>
            <a:r>
              <a:rPr lang="ru-RU" sz="1900" dirty="0">
                <a:latin typeface="Arial Narrow" panose="020B0606020202030204" pitchFamily="34" charset="0"/>
              </a:rPr>
              <a:t>со сравнительным анализом, в котором заявитель даже не упоминается. Это недопустимо. </a:t>
            </a:r>
            <a:endParaRPr lang="ru-RU" sz="1900" dirty="0" smtClean="0">
              <a:latin typeface="Arial Narrow" panose="020B0606020202030204" pitchFamily="34" charset="0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1900" b="1" dirty="0" smtClean="0">
                <a:latin typeface="Arial Narrow" panose="020B0606020202030204" pitchFamily="34" charset="0"/>
              </a:rPr>
              <a:t>Цель</a:t>
            </a:r>
            <a:r>
              <a:rPr lang="ru-RU" sz="1900" b="1" dirty="0">
                <a:latin typeface="Arial Narrow" panose="020B0606020202030204" pitchFamily="34" charset="0"/>
              </a:rPr>
              <a:t>: </a:t>
            </a:r>
            <a:r>
              <a:rPr lang="ru-RU" sz="1900" dirty="0">
                <a:latin typeface="Arial Narrow" panose="020B0606020202030204" pitchFamily="34" charset="0"/>
              </a:rPr>
              <a:t>сравнить производство заявителя с аналогичными отечественными и зарубежными производителями. Стоит сравнивать цену, качество, себестоимость продукции, спрос, доверие потребителей </a:t>
            </a:r>
            <a:r>
              <a:rPr lang="ru-RU" sz="1900" dirty="0" smtClean="0">
                <a:latin typeface="Arial Narrow" panose="020B0606020202030204" pitchFamily="34" charset="0"/>
              </a:rPr>
              <a:t>и пр. (на усмотрение инвестора)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2424564" y="7392888"/>
            <a:ext cx="1395383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8A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3.3.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868A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ooter Text"/>
          <p:cNvSpPr txBox="1"/>
          <p:nvPr/>
        </p:nvSpPr>
        <p:spPr>
          <a:xfrm>
            <a:off x="2424564" y="8223885"/>
            <a:ext cx="22022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Сравнительный анализ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6889" y="8905056"/>
            <a:ext cx="2159495" cy="6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5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639621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КОНКРЕТНЫЕ НАИБОЛЕЕ ЧАСТО ВСТРЕЧАЮЩИЕСЯ ОШИБКИ ПО ПУНКТАМ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026523" y="1128192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Text"/>
          <p:cNvSpPr txBox="1"/>
          <p:nvPr/>
        </p:nvSpPr>
        <p:spPr>
          <a:xfrm>
            <a:off x="1072208" y="2359298"/>
            <a:ext cx="22409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Логистика производства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08512" y="1355355"/>
            <a:ext cx="1959062" cy="132959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4.1.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4.3.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8772" y="1355355"/>
            <a:ext cx="5904656" cy="19082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>
                <a:latin typeface="Arial Narrow" panose="020B0606020202030204" pitchFamily="34" charset="0"/>
              </a:rPr>
              <a:t>Показать </a:t>
            </a:r>
            <a:r>
              <a:rPr lang="ru-RU" sz="2000" b="1" dirty="0">
                <a:latin typeface="Arial Narrow" panose="020B0606020202030204" pitchFamily="34" charset="0"/>
              </a:rPr>
              <a:t>источники поставки сырья</a:t>
            </a:r>
            <a:r>
              <a:rPr lang="ru-RU" sz="2000" dirty="0">
                <a:latin typeface="Arial Narrow" panose="020B0606020202030204" pitchFamily="34" charset="0"/>
              </a:rPr>
              <a:t>, их местоположение и способы доставки, показать </a:t>
            </a:r>
            <a:r>
              <a:rPr lang="ru-RU" sz="2000" dirty="0" smtClean="0">
                <a:latin typeface="Arial Narrow" panose="020B0606020202030204" pitchFamily="34" charset="0"/>
              </a:rPr>
              <a:t>предпочтительные, </a:t>
            </a:r>
            <a:r>
              <a:rPr lang="ru-RU" sz="2000" dirty="0">
                <a:latin typeface="Arial Narrow" panose="020B0606020202030204" pitchFamily="34" charset="0"/>
              </a:rPr>
              <a:t>объемы </a:t>
            </a:r>
            <a:r>
              <a:rPr lang="ru-RU" sz="2000" dirty="0" smtClean="0">
                <a:latin typeface="Arial Narrow" panose="020B0606020202030204" pitchFamily="34" charset="0"/>
              </a:rPr>
              <a:t>грузопотока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Также </a:t>
            </a:r>
            <a:r>
              <a:rPr lang="ru-RU" sz="2000" dirty="0">
                <a:latin typeface="Arial Narrow" panose="020B0606020202030204" pitchFamily="34" charset="0"/>
              </a:rPr>
              <a:t>здесь полностью расписываются </a:t>
            </a:r>
            <a:r>
              <a:rPr lang="ru-RU" sz="2000" b="1" dirty="0">
                <a:latin typeface="Arial Narrow" panose="020B0606020202030204" pitchFamily="34" charset="0"/>
              </a:rPr>
              <a:t>необходимые складские мощности </a:t>
            </a:r>
            <a:r>
              <a:rPr lang="ru-RU" sz="2000" dirty="0">
                <a:latin typeface="Arial Narrow" panose="020B0606020202030204" pitchFamily="34" charset="0"/>
              </a:rPr>
              <a:t>для хранения сырья и готовой продукции. </a:t>
            </a:r>
            <a:r>
              <a:rPr lang="ru-RU" sz="2000" dirty="0" smtClean="0">
                <a:latin typeface="Arial Narrow" panose="020B0606020202030204" pitchFamily="34" charset="0"/>
              </a:rPr>
              <a:t>Описываются варианты </a:t>
            </a:r>
            <a:r>
              <a:rPr lang="ru-RU" sz="2000" dirty="0">
                <a:latin typeface="Arial Narrow" panose="020B0606020202030204" pitchFamily="34" charset="0"/>
              </a:rPr>
              <a:t>доставки потребителям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026523" y="3675095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Text"/>
          <p:cNvSpPr txBox="1"/>
          <p:nvPr/>
        </p:nvSpPr>
        <p:spPr>
          <a:xfrm>
            <a:off x="1072208" y="4906201"/>
            <a:ext cx="22409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Маркетинг и сбыт товара (работ, услуг)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8772" y="3970389"/>
            <a:ext cx="5472608" cy="43704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Основная цель </a:t>
            </a:r>
            <a:r>
              <a:rPr lang="ru-RU" sz="2000" dirty="0">
                <a:latin typeface="Arial Narrow" panose="020B0606020202030204" pitchFamily="34" charset="0"/>
              </a:rPr>
              <a:t>этого раздела показать востребованность </a:t>
            </a:r>
            <a:r>
              <a:rPr lang="ru-RU" sz="20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2000" dirty="0">
                <a:latin typeface="Arial Narrow" panose="020B0606020202030204" pitchFamily="34" charset="0"/>
              </a:rPr>
              <a:t>, продуманность методов реализации, анализ сложностей при выходе на рынок, показать обоснование </a:t>
            </a:r>
            <a:r>
              <a:rPr lang="ru-RU" sz="2000" dirty="0" smtClean="0">
                <a:latin typeface="Arial Narrow" panose="020B0606020202030204" pitchFamily="34" charset="0"/>
              </a:rPr>
              <a:t>цены</a:t>
            </a:r>
            <a:endParaRPr lang="ru-RU" sz="2000" dirty="0">
              <a:latin typeface="Arial Narrow" panose="020B0606020202030204" pitchFamily="34" charset="0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Каждый из пяти подпунктов также должен быть детализирован</a:t>
            </a:r>
            <a:r>
              <a:rPr lang="ru-RU" sz="2000" dirty="0">
                <a:latin typeface="Arial Narrow" panose="020B0606020202030204" pitchFamily="34" charset="0"/>
              </a:rPr>
              <a:t>. В сумме в этом разделе у </a:t>
            </a:r>
            <a:r>
              <a:rPr lang="ru-RU" sz="2000" dirty="0" smtClean="0">
                <a:latin typeface="Arial Narrow" panose="020B0606020202030204" pitchFamily="34" charset="0"/>
              </a:rPr>
              <a:t>инвестора должны </a:t>
            </a:r>
            <a:r>
              <a:rPr lang="ru-RU" sz="2000" dirty="0">
                <a:latin typeface="Arial Narrow" panose="020B0606020202030204" pitchFamily="34" charset="0"/>
              </a:rPr>
              <a:t>быть заполнены следующие пункты: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Факторный </a:t>
            </a:r>
            <a:r>
              <a:rPr lang="ru-RU" sz="2000" dirty="0">
                <a:latin typeface="Arial Narrow" panose="020B0606020202030204" pitchFamily="34" charset="0"/>
              </a:rPr>
              <a:t>анализ состояния рынков сбыта товара (работ, услуг</a:t>
            </a:r>
            <a:r>
              <a:rPr lang="ru-RU" sz="2000" dirty="0" smtClean="0">
                <a:latin typeface="Arial Narrow" panose="020B0606020202030204" pitchFamily="34" charset="0"/>
              </a:rPr>
              <a:t>)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Анализ </a:t>
            </a:r>
            <a:r>
              <a:rPr lang="ru-RU" sz="2000" dirty="0">
                <a:latin typeface="Arial Narrow" panose="020B0606020202030204" pitchFamily="34" charset="0"/>
              </a:rPr>
              <a:t>сегментов рынка: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1097280" lvl="1" indent="-457200">
              <a:spcBef>
                <a:spcPct val="2000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емкость</a:t>
            </a:r>
          </a:p>
          <a:p>
            <a:pPr marL="1097280" lvl="1" indent="-457200">
              <a:spcBef>
                <a:spcPct val="2000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степень насыщенности</a:t>
            </a:r>
          </a:p>
          <a:p>
            <a:pPr marL="1097280" lvl="1" indent="-457200">
              <a:spcBef>
                <a:spcPct val="2000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потенциал </a:t>
            </a:r>
            <a:r>
              <a:rPr lang="ru-RU" sz="2000" dirty="0">
                <a:latin typeface="Arial Narrow" panose="020B0606020202030204" pitchFamily="34" charset="0"/>
              </a:rPr>
              <a:t>роста </a:t>
            </a:r>
            <a:r>
              <a:rPr lang="ru-RU" sz="2000" dirty="0" smtClean="0">
                <a:latin typeface="Arial Narrow" panose="020B0606020202030204" pitchFamily="34" charset="0"/>
              </a:rPr>
              <a:t>рынка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cxnSp>
        <p:nvCxnSpPr>
          <p:cNvPr id="14" name="Straight Connector 92"/>
          <p:cNvCxnSpPr>
            <a:stCxn id="15" idx="0"/>
          </p:cNvCxnSpPr>
          <p:nvPr/>
        </p:nvCxnSpPr>
        <p:spPr>
          <a:xfrm flipV="1">
            <a:off x="352128" y="9685"/>
            <a:ext cx="0" cy="1611656"/>
          </a:xfrm>
          <a:prstGeom prst="line">
            <a:avLst/>
          </a:prstGeom>
          <a:noFill/>
          <a:ln w="38100" cap="flat" cmpd="sng" algn="ctr">
            <a:solidFill>
              <a:srgbClr val="A1A1A1"/>
            </a:solidFill>
            <a:prstDash val="sysDot"/>
            <a:headEnd type="none"/>
            <a:tailEnd type="none"/>
          </a:ln>
          <a:effectLst/>
        </p:spPr>
      </p:cxnSp>
      <p:sp>
        <p:nvSpPr>
          <p:cNvPr id="15" name="Oval 107"/>
          <p:cNvSpPr/>
          <p:nvPr/>
        </p:nvSpPr>
        <p:spPr>
          <a:xfrm>
            <a:off x="225852" y="1621341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16" name="Straight Connector 92"/>
          <p:cNvCxnSpPr>
            <a:stCxn id="17" idx="0"/>
            <a:endCxn id="15" idx="4"/>
          </p:cNvCxnSpPr>
          <p:nvPr/>
        </p:nvCxnSpPr>
        <p:spPr>
          <a:xfrm flipV="1">
            <a:off x="352128" y="1873892"/>
            <a:ext cx="0" cy="227863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headEnd type="none"/>
            <a:tailEnd type="none"/>
          </a:ln>
          <a:effectLst/>
        </p:spPr>
      </p:cxnSp>
      <p:sp>
        <p:nvSpPr>
          <p:cNvPr id="17" name="Oval 107"/>
          <p:cNvSpPr/>
          <p:nvPr/>
        </p:nvSpPr>
        <p:spPr>
          <a:xfrm>
            <a:off x="225852" y="4152528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26" name="Straight Connector 92"/>
          <p:cNvCxnSpPr>
            <a:endCxn id="17" idx="4"/>
          </p:cNvCxnSpPr>
          <p:nvPr/>
        </p:nvCxnSpPr>
        <p:spPr>
          <a:xfrm flipV="1">
            <a:off x="352127" y="4405079"/>
            <a:ext cx="1" cy="527230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ysDot"/>
            <a:headEnd type="none"/>
            <a:tailEnd type="none"/>
          </a:ln>
          <a:effectLst/>
        </p:spPr>
      </p:cxnSp>
      <p:sp>
        <p:nvSpPr>
          <p:cNvPr id="27" name="Text Placeholder 3"/>
          <p:cNvSpPr txBox="1">
            <a:spLocks/>
          </p:cNvSpPr>
          <p:nvPr/>
        </p:nvSpPr>
        <p:spPr>
          <a:xfrm>
            <a:off x="3808512" y="3897935"/>
            <a:ext cx="1959062" cy="132959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5.1.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5.5.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8772" y="8689032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См. продолжение </a:t>
            </a:r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</a:t>
            </a:r>
            <a:endParaRPr lang="ru-RU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6889" y="8905056"/>
            <a:ext cx="2159495" cy="6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5" grpId="0" animBg="1"/>
      <p:bldP spid="17" grpId="0" animBg="1"/>
      <p:bldP spid="2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480120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КОНКРЕТНЫЕ НАИБОЛЕЕ ЧАСТО ВСТРЕЧАЮЩИЕСЯ ОШИБКИ ПО ПУНКТАМ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56184" y="1471171"/>
            <a:ext cx="2439770" cy="106458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  <a:cs typeface="+mn-cs"/>
              </a:rPr>
              <a:t>(продолжение)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Footer Text"/>
          <p:cNvSpPr txBox="1"/>
          <p:nvPr/>
        </p:nvSpPr>
        <p:spPr>
          <a:xfrm>
            <a:off x="856184" y="2646519"/>
            <a:ext cx="22409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Маркетинг и сбыт товара (работ, услуг)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8822" y="1128192"/>
            <a:ext cx="6919090" cy="79406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Оценка </a:t>
            </a:r>
            <a:r>
              <a:rPr lang="ru-RU" sz="2000" dirty="0">
                <a:latin typeface="Arial Narrow" panose="020B0606020202030204" pitchFamily="34" charset="0"/>
              </a:rPr>
              <a:t>доли заявителя на рынке и объема продаж по номенклатуре выпускаемого товара (работ, </a:t>
            </a:r>
            <a:r>
              <a:rPr lang="ru-RU" sz="2000" dirty="0" smtClean="0">
                <a:latin typeface="Arial Narrow" panose="020B0606020202030204" pitchFamily="34" charset="0"/>
              </a:rPr>
              <a:t>услуг)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Обоснование </a:t>
            </a:r>
            <a:r>
              <a:rPr lang="ru-RU" sz="2000" dirty="0">
                <a:latin typeface="Arial Narrow" panose="020B0606020202030204" pitchFamily="34" charset="0"/>
              </a:rPr>
              <a:t>рыночной ниши товара (работ, </a:t>
            </a:r>
            <a:r>
              <a:rPr lang="ru-RU" sz="2000" dirty="0" smtClean="0">
                <a:latin typeface="Arial Narrow" panose="020B0606020202030204" pitchFamily="34" charset="0"/>
              </a:rPr>
              <a:t>услуг)</a:t>
            </a:r>
          </a:p>
          <a:p>
            <a:pPr marL="457200" lvl="0" indent="-457200" defTabSz="9144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Среднесрочная </a:t>
            </a:r>
            <a:r>
              <a:rPr lang="ru-RU" sz="2000" dirty="0">
                <a:latin typeface="Arial Narrow" panose="020B0606020202030204" pitchFamily="34" charset="0"/>
              </a:rPr>
              <a:t>концепция </a:t>
            </a:r>
            <a:r>
              <a:rPr lang="ru-RU" sz="2000" dirty="0" smtClean="0">
                <a:latin typeface="Arial Narrow" panose="020B0606020202030204" pitchFamily="34" charset="0"/>
              </a:rPr>
              <a:t>расширения, в том </a:t>
            </a:r>
            <a:r>
              <a:rPr lang="ru-RU" sz="2000" dirty="0">
                <a:latin typeface="Arial Narrow" panose="020B0606020202030204" pitchFamily="34" charset="0"/>
              </a:rPr>
              <a:t>числе: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характеристика </a:t>
            </a:r>
            <a:r>
              <a:rPr lang="ru-RU" sz="2000" dirty="0">
                <a:latin typeface="Arial Narrow" panose="020B0606020202030204" pitchFamily="34" charset="0"/>
              </a:rPr>
              <a:t>целевых рынков и поведения </a:t>
            </a:r>
            <a:r>
              <a:rPr lang="ru-RU" sz="2000" dirty="0" smtClean="0">
                <a:latin typeface="Arial Narrow" panose="020B0606020202030204" pitchFamily="34" charset="0"/>
              </a:rPr>
              <a:t>потребителей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прогнозы продаж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трудности </a:t>
            </a:r>
            <a:r>
              <a:rPr lang="ru-RU" sz="2000" dirty="0">
                <a:latin typeface="Arial Narrow" panose="020B0606020202030204" pitchFamily="34" charset="0"/>
              </a:rPr>
              <a:t>выхода (расширения) на целевые </a:t>
            </a:r>
            <a:r>
              <a:rPr lang="ru-RU" sz="2000" dirty="0" smtClean="0">
                <a:latin typeface="Arial Narrow" panose="020B0606020202030204" pitchFamily="34" charset="0"/>
              </a:rPr>
              <a:t>рынки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наиболее </a:t>
            </a:r>
            <a:r>
              <a:rPr lang="ru-RU" sz="2000" dirty="0">
                <a:latin typeface="Arial Narrow" panose="020B0606020202030204" pitchFamily="34" charset="0"/>
              </a:rPr>
              <a:t>эффективные механизмы продвижения товара (работ, услуг) на целевые </a:t>
            </a:r>
            <a:r>
              <a:rPr lang="ru-RU" sz="2000" dirty="0" smtClean="0">
                <a:latin typeface="Arial Narrow" panose="020B0606020202030204" pitchFamily="34" charset="0"/>
              </a:rPr>
              <a:t>рынки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Характеристика </a:t>
            </a:r>
            <a:r>
              <a:rPr lang="ru-RU" sz="2000" dirty="0">
                <a:latin typeface="Arial Narrow" panose="020B0606020202030204" pitchFamily="34" charset="0"/>
              </a:rPr>
              <a:t>ценообразования: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сопоставление </a:t>
            </a:r>
            <a:r>
              <a:rPr lang="ru-RU" sz="2000" dirty="0">
                <a:latin typeface="Arial Narrow" panose="020B0606020202030204" pitchFamily="34" charset="0"/>
              </a:rPr>
              <a:t>собственной стратегии в области цен с ценовой политикой основных </a:t>
            </a:r>
            <a:r>
              <a:rPr lang="ru-RU" sz="2000" dirty="0" smtClean="0">
                <a:latin typeface="Arial Narrow" panose="020B0606020202030204" pitchFamily="34" charset="0"/>
              </a:rPr>
              <a:t>конкурентов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обоснование </a:t>
            </a:r>
            <a:r>
              <a:rPr lang="ru-RU" sz="2000" dirty="0">
                <a:latin typeface="Arial Narrow" panose="020B0606020202030204" pitchFamily="34" charset="0"/>
              </a:rPr>
              <a:t>цены на товар с учетом требований к качеству и анализа формирования </a:t>
            </a:r>
            <a:r>
              <a:rPr lang="ru-RU" sz="2000" dirty="0" smtClean="0">
                <a:latin typeface="Arial Narrow" panose="020B0606020202030204" pitchFamily="34" charset="0"/>
              </a:rPr>
              <a:t>себестоимости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оценка </a:t>
            </a:r>
            <a:r>
              <a:rPr lang="ru-RU" sz="2000" dirty="0">
                <a:latin typeface="Arial Narrow" panose="020B0606020202030204" pitchFamily="34" charset="0"/>
              </a:rPr>
              <a:t>окупаемости </a:t>
            </a:r>
            <a:r>
              <a:rPr lang="ru-RU" sz="2000" dirty="0" smtClean="0">
                <a:latin typeface="Arial Narrow" panose="020B0606020202030204" pitchFamily="34" charset="0"/>
              </a:rPr>
              <a:t>затрат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уровень </a:t>
            </a:r>
            <a:r>
              <a:rPr lang="ru-RU" sz="2000" dirty="0">
                <a:latin typeface="Arial Narrow" panose="020B0606020202030204" pitchFamily="34" charset="0"/>
              </a:rPr>
              <a:t>рентабельности </a:t>
            </a:r>
            <a:r>
              <a:rPr lang="ru-RU" sz="2000" dirty="0" smtClean="0">
                <a:latin typeface="Arial Narrow" panose="020B0606020202030204" pitchFamily="34" charset="0"/>
              </a:rPr>
              <a:t>продаж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политика </a:t>
            </a:r>
            <a:r>
              <a:rPr lang="ru-RU" sz="2000" dirty="0">
                <a:latin typeface="Arial Narrow" panose="020B0606020202030204" pitchFamily="34" charset="0"/>
              </a:rPr>
              <a:t>предоставления </a:t>
            </a:r>
            <a:r>
              <a:rPr lang="ru-RU" sz="2000" dirty="0" smtClean="0">
                <a:latin typeface="Arial Narrow" panose="020B0606020202030204" pitchFamily="34" charset="0"/>
              </a:rPr>
              <a:t>скидок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Тактика </a:t>
            </a:r>
            <a:r>
              <a:rPr lang="ru-RU" sz="2000" dirty="0">
                <a:latin typeface="Arial Narrow" panose="020B0606020202030204" pitchFamily="34" charset="0"/>
              </a:rPr>
              <a:t>реализации товара (работ, услуг</a:t>
            </a:r>
            <a:r>
              <a:rPr lang="ru-RU" sz="2000" dirty="0" smtClean="0">
                <a:latin typeface="Arial Narrow" panose="020B0606020202030204" pitchFamily="34" charset="0"/>
              </a:rPr>
              <a:t>):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анализ </a:t>
            </a:r>
            <a:r>
              <a:rPr lang="ru-RU" sz="2000" dirty="0">
                <a:latin typeface="Arial Narrow" panose="020B0606020202030204" pitchFamily="34" charset="0"/>
              </a:rPr>
              <a:t>методов реализации (прямая поставка, торговые представители, посредники</a:t>
            </a:r>
            <a:r>
              <a:rPr lang="ru-RU" sz="2000" dirty="0" smtClean="0">
                <a:latin typeface="Arial Narrow" panose="020B0606020202030204" pitchFamily="34" charset="0"/>
              </a:rPr>
              <a:t>)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анализ эффективности методов реализации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выбор </a:t>
            </a:r>
            <a:r>
              <a:rPr lang="ru-RU" sz="2000" dirty="0">
                <a:latin typeface="Arial Narrow" panose="020B0606020202030204" pitchFamily="34" charset="0"/>
              </a:rPr>
              <a:t>приоритетных каналов сбыта в долгосрочной </a:t>
            </a:r>
            <a:r>
              <a:rPr lang="ru-RU" sz="2000" dirty="0" smtClean="0">
                <a:latin typeface="Arial Narrow" panose="020B0606020202030204" pitchFamily="34" charset="0"/>
              </a:rPr>
              <a:t>перспективе</a:t>
            </a:r>
          </a:p>
          <a:p>
            <a:pPr marL="1097280" lvl="1" indent="-457200">
              <a:spcBef>
                <a:spcPts val="0"/>
              </a:spcBef>
              <a:buClr>
                <a:schemeClr val="accent1"/>
              </a:buClr>
              <a:buFont typeface="+mj-lt"/>
              <a:buAutoNum type="alphaLcPeriod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наличие </a:t>
            </a:r>
            <a:r>
              <a:rPr lang="ru-RU" sz="2000" dirty="0">
                <a:latin typeface="Arial Narrow" panose="020B0606020202030204" pitchFamily="34" charset="0"/>
              </a:rPr>
              <a:t>договоров на </a:t>
            </a:r>
            <a:r>
              <a:rPr lang="ru-RU" sz="2000" dirty="0" smtClean="0">
                <a:latin typeface="Arial Narrow" panose="020B0606020202030204" pitchFamily="34" charset="0"/>
              </a:rPr>
              <a:t>поставку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cxnSp>
        <p:nvCxnSpPr>
          <p:cNvPr id="14" name="Straight Connector 92"/>
          <p:cNvCxnSpPr>
            <a:stCxn id="15" idx="0"/>
          </p:cNvCxnSpPr>
          <p:nvPr/>
        </p:nvCxnSpPr>
        <p:spPr>
          <a:xfrm flipV="1">
            <a:off x="352128" y="9685"/>
            <a:ext cx="0" cy="1611656"/>
          </a:xfrm>
          <a:prstGeom prst="line">
            <a:avLst/>
          </a:prstGeom>
          <a:noFill/>
          <a:ln w="38100" cap="flat" cmpd="sng" algn="ctr">
            <a:solidFill>
              <a:srgbClr val="A1A1A1"/>
            </a:solidFill>
            <a:prstDash val="sysDot"/>
            <a:headEnd type="none"/>
            <a:tailEnd type="none"/>
          </a:ln>
          <a:effectLst/>
        </p:spPr>
      </p:cxnSp>
      <p:sp>
        <p:nvSpPr>
          <p:cNvPr id="15" name="Oval 107"/>
          <p:cNvSpPr/>
          <p:nvPr/>
        </p:nvSpPr>
        <p:spPr>
          <a:xfrm>
            <a:off x="225852" y="1621341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16" name="Straight Connector 92"/>
          <p:cNvCxnSpPr>
            <a:endCxn id="15" idx="4"/>
          </p:cNvCxnSpPr>
          <p:nvPr/>
        </p:nvCxnSpPr>
        <p:spPr>
          <a:xfrm flipV="1">
            <a:off x="352128" y="1873892"/>
            <a:ext cx="0" cy="7727308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headEnd type="none"/>
            <a:tailEnd type="none"/>
          </a:ln>
          <a:effectLst/>
        </p:spPr>
      </p:cxnSp>
      <p:sp>
        <p:nvSpPr>
          <p:cNvPr id="27" name="Text Placeholder 3"/>
          <p:cNvSpPr txBox="1">
            <a:spLocks/>
          </p:cNvSpPr>
          <p:nvPr/>
        </p:nvSpPr>
        <p:spPr>
          <a:xfrm>
            <a:off x="3618920" y="1206163"/>
            <a:ext cx="1959062" cy="132959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5.1.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5.5.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889" y="8905056"/>
            <a:ext cx="2159495" cy="6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2128" y="480120"/>
            <a:ext cx="12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128016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0975" algn="l"/>
            <a:r>
              <a:rPr lang="ru-RU" sz="2400" dirty="0" smtClean="0">
                <a:solidFill>
                  <a:schemeClr val="tx1"/>
                </a:solidFill>
                <a:latin typeface="PT Sans Narrow" panose="020B0506020203020204" pitchFamily="34" charset="-52"/>
                <a:ea typeface="Droid Sans" panose="020B0606030804020204" pitchFamily="34" charset="0"/>
                <a:cs typeface="Droid Sans" panose="020B0606030804020204" pitchFamily="34" charset="0"/>
              </a:rPr>
              <a:t>КОНКРЕТНЫЕ НАИБОЛЕЕ ЧАСТО ВСТРЕЧАЮЩИЕСЯ ОШИБКИ ПО ПУНКТАМ</a:t>
            </a:r>
            <a:endParaRPr lang="ru-RU" sz="2400" dirty="0">
              <a:solidFill>
                <a:schemeClr val="tx1"/>
              </a:solidFill>
              <a:latin typeface="PT Sans Narrow" panose="020B0506020203020204" pitchFamily="34" charset="-52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026523" y="942068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4" name="Footer Text"/>
          <p:cNvSpPr txBox="1"/>
          <p:nvPr/>
        </p:nvSpPr>
        <p:spPr>
          <a:xfrm>
            <a:off x="1072208" y="2173174"/>
            <a:ext cx="224093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Финансовая модель инвестиционного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8832" y="1049648"/>
            <a:ext cx="547260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>
                <a:latin typeface="Arial Narrow" panose="020B0606020202030204" pitchFamily="34" charset="0"/>
              </a:rPr>
              <a:t>Здесь следует использовать рекомендуемые таблицы (</a:t>
            </a:r>
            <a:r>
              <a:rPr lang="ru-RU" sz="2000" dirty="0" smtClean="0">
                <a:latin typeface="Arial Narrow" panose="020B0606020202030204" pitchFamily="34" charset="0"/>
              </a:rPr>
              <a:t>6.1 – 6.3</a:t>
            </a:r>
            <a:r>
              <a:rPr lang="ru-RU" sz="2000" dirty="0">
                <a:latin typeface="Arial Narrow" panose="020B0606020202030204" pitchFamily="34" charset="0"/>
              </a:rPr>
              <a:t>) и </a:t>
            </a:r>
            <a:r>
              <a:rPr lang="ru-RU" sz="2000" i="1" dirty="0">
                <a:latin typeface="Arial Narrow" panose="020B0606020202030204" pitchFamily="34" charset="0"/>
              </a:rPr>
              <a:t>перенести их сюда</a:t>
            </a:r>
            <a:r>
              <a:rPr lang="ru-RU" sz="2000" dirty="0">
                <a:latin typeface="Arial Narrow" panose="020B0606020202030204" pitchFamily="34" charset="0"/>
              </a:rPr>
              <a:t>, а не в Приложение, для </a:t>
            </a:r>
            <a:r>
              <a:rPr lang="ru-RU" sz="2000" dirty="0" smtClean="0">
                <a:latin typeface="Arial Narrow" panose="020B0606020202030204" pitchFamily="34" charset="0"/>
              </a:rPr>
              <a:t>наглядности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026523" y="4512568"/>
            <a:ext cx="554639" cy="147732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Text"/>
          <p:cNvSpPr txBox="1"/>
          <p:nvPr/>
        </p:nvSpPr>
        <p:spPr>
          <a:xfrm>
            <a:off x="1072208" y="5743674"/>
            <a:ext cx="224093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Оценка эффективности проекта и рисков его реализации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058407" y="5685885"/>
            <a:ext cx="1333058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7.1.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8832" y="5068980"/>
            <a:ext cx="547260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Общая ошибка раздела: </a:t>
            </a:r>
            <a:r>
              <a:rPr lang="ru-RU" sz="2000" b="1" dirty="0" smtClean="0">
                <a:latin typeface="Arial Narrow" panose="020B0606020202030204" pitchFamily="34" charset="0"/>
              </a:rPr>
              <a:t>дублирование </a:t>
            </a:r>
            <a:r>
              <a:rPr lang="ru-RU" sz="2000" b="1" dirty="0">
                <a:latin typeface="Arial Narrow" panose="020B0606020202030204" pitchFamily="34" charset="0"/>
              </a:rPr>
              <a:t>таблиц из 6 раздела</a:t>
            </a:r>
            <a:r>
              <a:rPr lang="ru-RU" sz="2000" dirty="0">
                <a:latin typeface="Arial Narrow" panose="020B0606020202030204" pitchFamily="34" charset="0"/>
              </a:rPr>
              <a:t>. Здесь многое можно описать словесно и в виде менее громоздких </a:t>
            </a:r>
            <a:r>
              <a:rPr lang="ru-RU" sz="2000" dirty="0" smtClean="0">
                <a:latin typeface="Arial Narrow" panose="020B0606020202030204" pitchFamily="34" charset="0"/>
              </a:rPr>
              <a:t>таблиц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cxnSp>
        <p:nvCxnSpPr>
          <p:cNvPr id="14" name="Straight Connector 92"/>
          <p:cNvCxnSpPr>
            <a:stCxn id="15" idx="0"/>
          </p:cNvCxnSpPr>
          <p:nvPr/>
        </p:nvCxnSpPr>
        <p:spPr>
          <a:xfrm flipV="1">
            <a:off x="352128" y="9685"/>
            <a:ext cx="0" cy="1611656"/>
          </a:xfrm>
          <a:prstGeom prst="line">
            <a:avLst/>
          </a:prstGeom>
          <a:noFill/>
          <a:ln w="38100" cap="flat" cmpd="sng" algn="ctr">
            <a:solidFill>
              <a:srgbClr val="A1A1A1"/>
            </a:solidFill>
            <a:prstDash val="sysDot"/>
            <a:headEnd type="none"/>
            <a:tailEnd type="none"/>
          </a:ln>
          <a:effectLst/>
        </p:spPr>
      </p:cxnSp>
      <p:sp>
        <p:nvSpPr>
          <p:cNvPr id="15" name="Oval 107"/>
          <p:cNvSpPr/>
          <p:nvPr/>
        </p:nvSpPr>
        <p:spPr>
          <a:xfrm>
            <a:off x="225852" y="1621341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16" name="Straight Connector 92"/>
          <p:cNvCxnSpPr>
            <a:stCxn id="17" idx="0"/>
            <a:endCxn id="15" idx="4"/>
          </p:cNvCxnSpPr>
          <p:nvPr/>
        </p:nvCxnSpPr>
        <p:spPr>
          <a:xfrm flipH="1" flipV="1">
            <a:off x="352128" y="1873892"/>
            <a:ext cx="18486" cy="315976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headEnd type="none"/>
            <a:tailEnd type="none"/>
          </a:ln>
          <a:effectLst/>
        </p:spPr>
      </p:cxnSp>
      <p:sp>
        <p:nvSpPr>
          <p:cNvPr id="17" name="Oval 107"/>
          <p:cNvSpPr/>
          <p:nvPr/>
        </p:nvSpPr>
        <p:spPr>
          <a:xfrm>
            <a:off x="244338" y="5033652"/>
            <a:ext cx="252551" cy="2525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4090709" y="7320880"/>
            <a:ext cx="1333058" cy="8309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7.6.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8832" y="7176864"/>
            <a:ext cx="5472608" cy="19082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>
                <a:latin typeface="Arial Narrow" panose="020B0606020202030204" pitchFamily="34" charset="0"/>
              </a:rPr>
              <a:t>Стоит указать </a:t>
            </a:r>
            <a:r>
              <a:rPr lang="ru-RU" sz="2000" b="1" dirty="0">
                <a:latin typeface="Arial Narrow" panose="020B0606020202030204" pitchFamily="34" charset="0"/>
              </a:rPr>
              <a:t>все риски</a:t>
            </a:r>
            <a:r>
              <a:rPr lang="ru-RU" sz="2000" dirty="0">
                <a:latin typeface="Arial Narrow" panose="020B0606020202030204" pitchFamily="34" charset="0"/>
              </a:rPr>
              <a:t>, упомянутые в </a:t>
            </a:r>
            <a:r>
              <a:rPr lang="ru-RU" sz="2000" dirty="0" smtClean="0">
                <a:latin typeface="Arial Narrow" panose="020B0606020202030204" pitchFamily="34" charset="0"/>
              </a:rPr>
              <a:t>пункте, а </a:t>
            </a:r>
            <a:r>
              <a:rPr lang="ru-RU" sz="2000" dirty="0">
                <a:latin typeface="Arial Narrow" panose="020B0606020202030204" pitchFamily="34" charset="0"/>
              </a:rPr>
              <a:t>также отметить пути их разрешения и </a:t>
            </a:r>
            <a:r>
              <a:rPr lang="ru-RU" sz="2000" dirty="0" smtClean="0">
                <a:latin typeface="Arial Narrow" panose="020B0606020202030204" pitchFamily="34" charset="0"/>
              </a:rPr>
              <a:t>минимизации (можно </a:t>
            </a:r>
            <a:r>
              <a:rPr lang="ru-RU" sz="2000" dirty="0">
                <a:latin typeface="Arial Narrow" panose="020B0606020202030204" pitchFamily="34" charset="0"/>
              </a:rPr>
              <a:t>в виде </a:t>
            </a:r>
            <a:r>
              <a:rPr lang="ru-RU" sz="2000" dirty="0" smtClean="0">
                <a:latin typeface="Arial Narrow" panose="020B0606020202030204" pitchFamily="34" charset="0"/>
              </a:rPr>
              <a:t>таблицы). Фраза</a:t>
            </a:r>
            <a:r>
              <a:rPr lang="ru-RU" sz="2000" dirty="0">
                <a:latin typeface="Arial Narrow" panose="020B0606020202030204" pitchFamily="34" charset="0"/>
              </a:rPr>
              <a:t>: </a:t>
            </a:r>
            <a:r>
              <a:rPr lang="ru-RU" sz="2000" i="1" dirty="0">
                <a:latin typeface="Arial Narrow" panose="020B0606020202030204" pitchFamily="34" charset="0"/>
              </a:rPr>
              <a:t>«в ходе реализации проекта отсутствует </a:t>
            </a:r>
            <a:r>
              <a:rPr lang="ru-RU" sz="2000" i="1" dirty="0" smtClean="0">
                <a:latin typeface="Arial Narrow" panose="020B0606020202030204" pitchFamily="34" charset="0"/>
              </a:rPr>
              <a:t>какой-либо </a:t>
            </a:r>
            <a:r>
              <a:rPr lang="ru-RU" sz="2000" i="1" dirty="0">
                <a:latin typeface="Arial Narrow" panose="020B0606020202030204" pitchFamily="34" charset="0"/>
              </a:rPr>
              <a:t>риск» </a:t>
            </a:r>
            <a:r>
              <a:rPr lang="ru-RU" sz="2000" dirty="0">
                <a:latin typeface="Arial Narrow" panose="020B0606020202030204" pitchFamily="34" charset="0"/>
              </a:rPr>
              <a:t>не очень уместна, так как риск всегда </a:t>
            </a:r>
            <a:r>
              <a:rPr lang="ru-RU" sz="2000" dirty="0" smtClean="0">
                <a:latin typeface="Arial Narrow" panose="020B0606020202030204" pitchFamily="34" charset="0"/>
              </a:rPr>
              <a:t>есть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Оценить процент вероятности риска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23" name="Footer Text"/>
          <p:cNvSpPr txBox="1"/>
          <p:nvPr/>
        </p:nvSpPr>
        <p:spPr>
          <a:xfrm>
            <a:off x="4058572" y="6426297"/>
            <a:ext cx="22022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Расчет абсолютных экономических показателей деятельности заявителя </a:t>
            </a:r>
          </a:p>
        </p:txBody>
      </p:sp>
      <p:sp>
        <p:nvSpPr>
          <p:cNvPr id="25" name="Footer Text"/>
          <p:cNvSpPr txBox="1"/>
          <p:nvPr/>
        </p:nvSpPr>
        <p:spPr>
          <a:xfrm>
            <a:off x="4058572" y="8015464"/>
            <a:ext cx="2202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Анализ основных видов рисков</a:t>
            </a:r>
          </a:p>
        </p:txBody>
      </p:sp>
      <p:cxnSp>
        <p:nvCxnSpPr>
          <p:cNvPr id="26" name="Straight Connector 92"/>
          <p:cNvCxnSpPr>
            <a:endCxn id="17" idx="4"/>
          </p:cNvCxnSpPr>
          <p:nvPr/>
        </p:nvCxnSpPr>
        <p:spPr>
          <a:xfrm flipV="1">
            <a:off x="370613" y="5286203"/>
            <a:ext cx="1" cy="4330836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ysDot"/>
            <a:headEnd type="none"/>
            <a:tailEnd type="none"/>
          </a:ln>
          <a:effectLst/>
        </p:spPr>
      </p:cxnSp>
      <p:sp>
        <p:nvSpPr>
          <p:cNvPr id="27" name="Text Placeholder 3"/>
          <p:cNvSpPr txBox="1">
            <a:spLocks/>
          </p:cNvSpPr>
          <p:nvPr/>
        </p:nvSpPr>
        <p:spPr>
          <a:xfrm>
            <a:off x="4053938" y="1040699"/>
            <a:ext cx="1959062" cy="132959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.1.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6.3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059547" y="2529779"/>
            <a:ext cx="1395382" cy="66479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.4.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8832" y="2352328"/>
            <a:ext cx="5472608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Рекомендуется указывать </a:t>
            </a:r>
            <a:r>
              <a:rPr lang="ru-RU" sz="2000" b="1" dirty="0">
                <a:latin typeface="Arial Narrow" panose="020B0606020202030204" pitchFamily="34" charset="0"/>
              </a:rPr>
              <a:t>графически в виде </a:t>
            </a:r>
            <a:r>
              <a:rPr lang="ru-RU" sz="2000" b="1" dirty="0" smtClean="0">
                <a:latin typeface="Arial Narrow" panose="020B0606020202030204" pitchFamily="34" charset="0"/>
              </a:rPr>
              <a:t>потока CF</a:t>
            </a:r>
            <a:r>
              <a:rPr lang="ru-RU" sz="2000" dirty="0">
                <a:latin typeface="Arial Narrow" panose="020B0606020202030204" pitchFamily="34" charset="0"/>
              </a:rPr>
              <a:t>. Можно </a:t>
            </a:r>
            <a:r>
              <a:rPr lang="ru-RU" sz="2000" dirty="0" smtClean="0">
                <a:latin typeface="Arial Narrow" panose="020B0606020202030204" pitchFamily="34" charset="0"/>
              </a:rPr>
              <a:t>также </a:t>
            </a:r>
            <a:r>
              <a:rPr lang="ru-RU" sz="2000" dirty="0">
                <a:latin typeface="Arial Narrow" panose="020B0606020202030204" pitchFamily="34" charset="0"/>
              </a:rPr>
              <a:t>указать, с какого момента проект начинает иметь положительную чистую прибыль, когда будут погашаться открытые кредитные линии и </a:t>
            </a:r>
            <a:r>
              <a:rPr lang="ru-RU" sz="2000" dirty="0" smtClean="0">
                <a:latin typeface="Arial Narrow" panose="020B0606020202030204" pitchFamily="34" charset="0"/>
              </a:rPr>
              <a:t>т.д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Можно </a:t>
            </a:r>
            <a:r>
              <a:rPr lang="ru-RU" sz="2000" dirty="0">
                <a:latin typeface="Arial Narrow" panose="020B0606020202030204" pitchFamily="34" charset="0"/>
              </a:rPr>
              <a:t>еще раз упомянуть гарантии предоставления денежных средств и </a:t>
            </a:r>
            <a:r>
              <a:rPr lang="ru-RU" sz="2000" dirty="0" smtClean="0">
                <a:latin typeface="Arial Narrow" panose="020B0606020202030204" pitchFamily="34" charset="0"/>
              </a:rPr>
              <a:t>условия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0" name="Footer Text"/>
          <p:cNvSpPr txBox="1"/>
          <p:nvPr/>
        </p:nvSpPr>
        <p:spPr>
          <a:xfrm>
            <a:off x="4058572" y="3109138"/>
            <a:ext cx="220229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Расчеты, подтверждающие финансовую способность заявителя реализовать инвестиционный проект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88832" y="6201271"/>
            <a:ext cx="547260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Распространенная ошибка: отсутствуют предложения </a:t>
            </a:r>
            <a:r>
              <a:rPr lang="ru-RU" sz="2000" dirty="0">
                <a:latin typeface="Arial Narrow" panose="020B0606020202030204" pitchFamily="34" charset="0"/>
              </a:rPr>
              <a:t>по экономии затрат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6889" y="8905056"/>
            <a:ext cx="2159495" cy="6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5" grpId="0" animBg="1"/>
      <p:bldP spid="17" grpId="0" animBg="1"/>
      <p:bldP spid="20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Оформление по умолчанию">
  <a:themeElements>
    <a:clrScheme name="FOC2018">
      <a:dk1>
        <a:srgbClr val="3D3F46"/>
      </a:dk1>
      <a:lt1>
        <a:sysClr val="window" lastClr="FFFFFF"/>
      </a:lt1>
      <a:dk2>
        <a:srgbClr val="868A98"/>
      </a:dk2>
      <a:lt2>
        <a:srgbClr val="EFF1F3"/>
      </a:lt2>
      <a:accent1>
        <a:srgbClr val="2E5785"/>
      </a:accent1>
      <a:accent2>
        <a:srgbClr val="6C88A9"/>
      </a:accent2>
      <a:accent3>
        <a:srgbClr val="70B7DB"/>
      </a:accent3>
      <a:accent4>
        <a:srgbClr val="50BA7C"/>
      </a:accent4>
      <a:accent5>
        <a:srgbClr val="FFD79B"/>
      </a:accent5>
      <a:accent6>
        <a:srgbClr val="EE8186"/>
      </a:accent6>
      <a:hlink>
        <a:srgbClr val="2E5785"/>
      </a:hlink>
      <a:folHlink>
        <a:srgbClr val="7E1C28"/>
      </a:folHlink>
    </a:clrScheme>
    <a:fontScheme name="pt_sans">
      <a:majorFont>
        <a:latin typeface="PT Sans Narrow"/>
        <a:ea typeface=""/>
        <a:cs typeface=""/>
      </a:majorFont>
      <a:minorFont>
        <a:latin typeface="PT Sans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74938</TotalTime>
  <Words>1184</Words>
  <Application>Microsoft Office PowerPoint</Application>
  <PresentationFormat>A3 (297x420 мм)</PresentationFormat>
  <Paragraphs>164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Symbol</vt:lpstr>
      <vt:lpstr>Arial Narrow</vt:lpstr>
      <vt:lpstr>Arial</vt:lpstr>
      <vt:lpstr>PT Sans Narrow</vt:lpstr>
      <vt:lpstr>Verdana</vt:lpstr>
      <vt:lpstr>Droid Sans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sipg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synthsnow</dc:creator>
  <cp:lastModifiedBy>Середина В.В.</cp:lastModifiedBy>
  <cp:revision>6485</cp:revision>
  <cp:lastPrinted>2018-03-05T15:32:20Z</cp:lastPrinted>
  <dcterms:created xsi:type="dcterms:W3CDTF">2008-05-21T15:51:29Z</dcterms:created>
  <dcterms:modified xsi:type="dcterms:W3CDTF">2023-10-13T08:17:54Z</dcterms:modified>
</cp:coreProperties>
</file>