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314" r:id="rId3"/>
    <p:sldId id="317" r:id="rId4"/>
    <p:sldId id="310" r:id="rId5"/>
    <p:sldId id="304" r:id="rId6"/>
    <p:sldId id="318" r:id="rId7"/>
    <p:sldId id="260" r:id="rId8"/>
  </p:sldIdLst>
  <p:sldSz cx="9144000" cy="5143500" type="screen16x9"/>
  <p:notesSz cx="6781800" cy="9926638"/>
  <p:defaultTextStyle>
    <a:defPPr>
      <a:defRPr lang="ru-RU"/>
    </a:defPPr>
    <a:lvl1pPr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07988" indent="49213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815975" indent="98425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223963" indent="147638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631950" indent="196850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D60000"/>
    <a:srgbClr val="00A44A"/>
    <a:srgbClr val="BD6529"/>
    <a:srgbClr val="008E40"/>
    <a:srgbClr val="AC5208"/>
    <a:srgbClr val="DA5654"/>
    <a:srgbClr val="007033"/>
    <a:srgbClr val="005AA9"/>
    <a:srgbClr val="8D8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104" y="-354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ECF01B-4AC1-497C-ABA9-1572020DD614}" type="doc">
      <dgm:prSet loTypeId="urn:microsoft.com/office/officeart/2005/8/layout/lProcess1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34717C-A7E6-4D24-B203-5D43D4C94A32}">
      <dgm:prSet phldrT="[Текст]" custT="1"/>
      <dgm:spPr/>
      <dgm:t>
        <a:bodyPr/>
        <a:lstStyle/>
        <a:p>
          <a:r>
            <a:rPr lang="ru-RU" sz="1700" b="1" kern="1200" dirty="0" smtClean="0">
              <a:solidFill>
                <a:schemeClr val="lt1"/>
              </a:solidFill>
              <a:latin typeface="+mn-lt"/>
              <a:ea typeface="+mn-ea"/>
              <a:cs typeface="+mn-cs"/>
            </a:rPr>
            <a:t>Срок действия ключа ФП</a:t>
          </a:r>
          <a:endParaRPr lang="ru-RU" sz="1700" b="1" kern="1200" dirty="0">
            <a:solidFill>
              <a:schemeClr val="lt1"/>
            </a:solidFill>
            <a:latin typeface="+mn-lt"/>
            <a:ea typeface="+mn-ea"/>
            <a:cs typeface="+mn-cs"/>
          </a:endParaRPr>
        </a:p>
      </dgm:t>
    </dgm:pt>
    <dgm:pt modelId="{5A855C3F-6E79-4CAC-8FA4-0ACA5AF8A49A}" type="parTrans" cxnId="{EDB72B2E-490B-436E-89CF-4E6BCB2E8377}">
      <dgm:prSet/>
      <dgm:spPr/>
      <dgm:t>
        <a:bodyPr/>
        <a:lstStyle/>
        <a:p>
          <a:endParaRPr lang="ru-RU"/>
        </a:p>
      </dgm:t>
    </dgm:pt>
    <dgm:pt modelId="{DAEA5985-B94F-4686-A10C-596A2C4297C3}" type="sibTrans" cxnId="{EDB72B2E-490B-436E-89CF-4E6BCB2E8377}">
      <dgm:prSet/>
      <dgm:spPr/>
      <dgm:t>
        <a:bodyPr/>
        <a:lstStyle/>
        <a:p>
          <a:endParaRPr lang="ru-RU"/>
        </a:p>
      </dgm:t>
    </dgm:pt>
    <dgm:pt modelId="{78F7D726-8DC7-442A-A05F-C35CAF1F41AD}">
      <dgm:prSet phldrT="[Текст]" custT="1"/>
      <dgm:spPr/>
      <dgm:t>
        <a:bodyPr/>
        <a:lstStyle/>
        <a:p>
          <a:r>
            <a:rPr lang="ru-RU" sz="1300" dirty="0" smtClean="0"/>
            <a:t>Не менее 36 месяцев</a:t>
          </a:r>
          <a:endParaRPr lang="ru-RU" sz="1300" dirty="0"/>
        </a:p>
      </dgm:t>
    </dgm:pt>
    <dgm:pt modelId="{D7B7A70D-36D4-462E-8576-2EFF3E25CCBC}" type="parTrans" cxnId="{F64976CC-CCE0-4ED8-B957-BB525EE36DEF}">
      <dgm:prSet/>
      <dgm:spPr/>
      <dgm:t>
        <a:bodyPr/>
        <a:lstStyle/>
        <a:p>
          <a:endParaRPr lang="ru-RU"/>
        </a:p>
      </dgm:t>
    </dgm:pt>
    <dgm:pt modelId="{A5131303-2856-4C97-91F4-84628EA84174}" type="sibTrans" cxnId="{F64976CC-CCE0-4ED8-B957-BB525EE36DEF}">
      <dgm:prSet/>
      <dgm:spPr/>
      <dgm:t>
        <a:bodyPr/>
        <a:lstStyle/>
        <a:p>
          <a:endParaRPr lang="ru-RU"/>
        </a:p>
      </dgm:t>
    </dgm:pt>
    <dgm:pt modelId="{52D57DB4-86CB-4C5A-8647-13DEA08B54E2}">
      <dgm:prSet phldrT="[Текст]" custT="1"/>
      <dgm:spPr/>
      <dgm:t>
        <a:bodyPr/>
        <a:lstStyle/>
        <a:p>
          <a:r>
            <a:rPr lang="ru-RU" sz="1700" b="1" kern="1200" dirty="0" smtClean="0">
              <a:solidFill>
                <a:schemeClr val="lt1"/>
              </a:solidFill>
              <a:latin typeface="+mn-lt"/>
              <a:ea typeface="+mn-ea"/>
              <a:cs typeface="+mn-cs"/>
            </a:rPr>
            <a:t>Категория пользователей ККТ</a:t>
          </a:r>
          <a:endParaRPr lang="ru-RU" sz="1700" b="1" kern="1200" dirty="0">
            <a:solidFill>
              <a:schemeClr val="lt1"/>
            </a:solidFill>
            <a:latin typeface="+mn-lt"/>
            <a:ea typeface="+mn-ea"/>
            <a:cs typeface="+mn-cs"/>
          </a:endParaRPr>
        </a:p>
      </dgm:t>
    </dgm:pt>
    <dgm:pt modelId="{47E31D18-9CCC-4862-9A81-9790C630F70D}" type="parTrans" cxnId="{CE18A703-FD3B-4D79-AA4E-3BED0C3F5192}">
      <dgm:prSet/>
      <dgm:spPr/>
      <dgm:t>
        <a:bodyPr/>
        <a:lstStyle/>
        <a:p>
          <a:endParaRPr lang="ru-RU"/>
        </a:p>
      </dgm:t>
    </dgm:pt>
    <dgm:pt modelId="{771A20AF-2671-40D8-8A63-B30A8DD6DD0E}" type="sibTrans" cxnId="{CE18A703-FD3B-4D79-AA4E-3BED0C3F5192}">
      <dgm:prSet/>
      <dgm:spPr/>
      <dgm:t>
        <a:bodyPr/>
        <a:lstStyle/>
        <a:p>
          <a:endParaRPr lang="ru-RU"/>
        </a:p>
      </dgm:t>
    </dgm:pt>
    <dgm:pt modelId="{2BFAAE6F-C764-4575-8D15-8E9928829657}">
      <dgm:prSet phldrT="[Текст]" custT="1"/>
      <dgm:spPr/>
      <dgm:t>
        <a:bodyPr/>
        <a:lstStyle/>
        <a:p>
          <a:r>
            <a:rPr lang="ru-RU" sz="1300" dirty="0" smtClean="0"/>
            <a:t>Услуги, УСН, С/Х, ЕНВД, ПСН</a:t>
          </a:r>
          <a:endParaRPr lang="ru-RU" sz="1300" dirty="0"/>
        </a:p>
      </dgm:t>
    </dgm:pt>
    <dgm:pt modelId="{3EE18A62-D0F6-4775-9350-45B15B31392D}" type="parTrans" cxnId="{5C7301E5-F282-4913-B034-EE4F041B9A62}">
      <dgm:prSet/>
      <dgm:spPr/>
      <dgm:t>
        <a:bodyPr/>
        <a:lstStyle/>
        <a:p>
          <a:endParaRPr lang="ru-RU"/>
        </a:p>
      </dgm:t>
    </dgm:pt>
    <dgm:pt modelId="{1A6B393C-1F9F-44F6-BD46-C1EBABF33871}" type="sibTrans" cxnId="{5C7301E5-F282-4913-B034-EE4F041B9A62}">
      <dgm:prSet/>
      <dgm:spPr/>
      <dgm:t>
        <a:bodyPr/>
        <a:lstStyle/>
        <a:p>
          <a:endParaRPr lang="ru-RU"/>
        </a:p>
      </dgm:t>
    </dgm:pt>
    <dgm:pt modelId="{9AFAA64C-D692-460E-860E-456624F39B6A}">
      <dgm:prSet phldrT="[Текст]" custT="1"/>
      <dgm:spPr/>
      <dgm:t>
        <a:bodyPr/>
        <a:lstStyle/>
        <a:p>
          <a:r>
            <a:rPr lang="ru-RU" sz="1700" b="1" kern="1200" dirty="0" smtClean="0">
              <a:solidFill>
                <a:schemeClr val="lt1"/>
              </a:solidFill>
              <a:latin typeface="+mn-lt"/>
              <a:ea typeface="+mn-ea"/>
              <a:cs typeface="+mn-cs"/>
            </a:rPr>
            <a:t>Исключения</a:t>
          </a:r>
          <a:endParaRPr lang="ru-RU" sz="1700" b="1" kern="1200" dirty="0">
            <a:solidFill>
              <a:schemeClr val="lt1"/>
            </a:solidFill>
            <a:latin typeface="+mn-lt"/>
            <a:ea typeface="+mn-ea"/>
            <a:cs typeface="+mn-cs"/>
          </a:endParaRPr>
        </a:p>
      </dgm:t>
    </dgm:pt>
    <dgm:pt modelId="{09DF247E-C338-44A2-9F26-92D5D0FF7D62}" type="parTrans" cxnId="{32A28D7E-7868-40F4-BE7F-5A15EF4BAF6A}">
      <dgm:prSet/>
      <dgm:spPr/>
      <dgm:t>
        <a:bodyPr/>
        <a:lstStyle/>
        <a:p>
          <a:endParaRPr lang="ru-RU"/>
        </a:p>
      </dgm:t>
    </dgm:pt>
    <dgm:pt modelId="{255B1350-4D9D-4903-8129-7677A0AEFC1B}" type="sibTrans" cxnId="{32A28D7E-7868-40F4-BE7F-5A15EF4BAF6A}">
      <dgm:prSet/>
      <dgm:spPr/>
      <dgm:t>
        <a:bodyPr/>
        <a:lstStyle/>
        <a:p>
          <a:endParaRPr lang="ru-RU"/>
        </a:p>
      </dgm:t>
    </dgm:pt>
    <dgm:pt modelId="{2273D2A9-6C17-4C52-864A-F11A3A988AA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dirty="0" smtClean="0"/>
            <a:t>Сезонный (временный) характер работы</a:t>
          </a:r>
        </a:p>
      </dgm:t>
    </dgm:pt>
    <dgm:pt modelId="{CA6C09D6-AD7B-40D9-A2F5-5D0A6A8ABFB1}" type="parTrans" cxnId="{AD6610AC-CECF-480F-8A80-63607731C31D}">
      <dgm:prSet/>
      <dgm:spPr/>
      <dgm:t>
        <a:bodyPr/>
        <a:lstStyle/>
        <a:p>
          <a:endParaRPr lang="ru-RU"/>
        </a:p>
      </dgm:t>
    </dgm:pt>
    <dgm:pt modelId="{34E4B340-4BEA-4E1E-B4EE-33588974B425}" type="sibTrans" cxnId="{AD6610AC-CECF-480F-8A80-63607731C31D}">
      <dgm:prSet/>
      <dgm:spPr/>
      <dgm:t>
        <a:bodyPr/>
        <a:lstStyle/>
        <a:p>
          <a:endParaRPr lang="ru-RU"/>
        </a:p>
      </dgm:t>
    </dgm:pt>
    <dgm:pt modelId="{BD9A2858-0FBD-4F39-906C-A8A06A6BAED2}">
      <dgm:prSet phldrT="[Текст]" custT="1"/>
      <dgm:spPr/>
      <dgm:t>
        <a:bodyPr/>
        <a:lstStyle/>
        <a:p>
          <a:r>
            <a:rPr lang="ru-RU" sz="1300" dirty="0" smtClean="0"/>
            <a:t>Одновременное применение специальных налоговых режимов и ОСН</a:t>
          </a:r>
          <a:endParaRPr lang="ru-RU" sz="1300" dirty="0"/>
        </a:p>
      </dgm:t>
    </dgm:pt>
    <dgm:pt modelId="{9568DF8E-B47D-4A00-94FA-772ED90C1B8B}" type="parTrans" cxnId="{8E4516E7-2A69-4663-A570-11018730256D}">
      <dgm:prSet/>
      <dgm:spPr/>
      <dgm:t>
        <a:bodyPr/>
        <a:lstStyle/>
        <a:p>
          <a:endParaRPr lang="ru-RU"/>
        </a:p>
      </dgm:t>
    </dgm:pt>
    <dgm:pt modelId="{4EA0772A-18DB-4796-9B2C-1FD19074AA1E}" type="sibTrans" cxnId="{8E4516E7-2A69-4663-A570-11018730256D}">
      <dgm:prSet/>
      <dgm:spPr/>
      <dgm:t>
        <a:bodyPr/>
        <a:lstStyle/>
        <a:p>
          <a:endParaRPr lang="ru-RU"/>
        </a:p>
      </dgm:t>
    </dgm:pt>
    <dgm:pt modelId="{CE211FF9-D931-4955-8BED-5ABDDB079FD9}">
      <dgm:prSet phldrT="[Текст]" custT="1"/>
      <dgm:spPr/>
      <dgm:t>
        <a:bodyPr/>
        <a:lstStyle/>
        <a:p>
          <a:r>
            <a:rPr lang="ru-RU" sz="1300" dirty="0" smtClean="0"/>
            <a:t>Применение ККТ, не осуществляющей передачу ФД</a:t>
          </a:r>
          <a:endParaRPr lang="ru-RU" sz="1300" dirty="0"/>
        </a:p>
      </dgm:t>
    </dgm:pt>
    <dgm:pt modelId="{1AE8A7B3-1C2C-43E7-AF26-F99780108FE1}" type="parTrans" cxnId="{BFF8A040-ED23-4EEC-ABE2-43DA4FB8D3A7}">
      <dgm:prSet/>
      <dgm:spPr/>
      <dgm:t>
        <a:bodyPr/>
        <a:lstStyle/>
        <a:p>
          <a:endParaRPr lang="ru-RU"/>
        </a:p>
      </dgm:t>
    </dgm:pt>
    <dgm:pt modelId="{2C5216C9-6765-49C6-8077-623CF9F84E58}" type="sibTrans" cxnId="{BFF8A040-ED23-4EEC-ABE2-43DA4FB8D3A7}">
      <dgm:prSet/>
      <dgm:spPr/>
      <dgm:t>
        <a:bodyPr/>
        <a:lstStyle/>
        <a:p>
          <a:endParaRPr lang="ru-RU"/>
        </a:p>
      </dgm:t>
    </dgm:pt>
    <dgm:pt modelId="{24AC2FCC-E231-4E18-8E6C-6E8E37DC9E71}">
      <dgm:prSet phldrT="[Текст]" custT="1"/>
      <dgm:spPr/>
      <dgm:t>
        <a:bodyPr/>
        <a:lstStyle/>
        <a:p>
          <a:r>
            <a:rPr lang="ru-RU" sz="1300" dirty="0" smtClean="0"/>
            <a:t>Не менее 13 месяцев</a:t>
          </a:r>
          <a:endParaRPr lang="ru-RU" sz="1300" dirty="0"/>
        </a:p>
      </dgm:t>
    </dgm:pt>
    <dgm:pt modelId="{B87A4461-65F8-41A0-8DCE-0918AD2FAF3F}" type="parTrans" cxnId="{7CA9C122-B5C3-4EF8-BBCE-F853B9FD3CCB}">
      <dgm:prSet/>
      <dgm:spPr/>
      <dgm:t>
        <a:bodyPr/>
        <a:lstStyle/>
        <a:p>
          <a:endParaRPr lang="ru-RU"/>
        </a:p>
      </dgm:t>
    </dgm:pt>
    <dgm:pt modelId="{96365C5E-1362-46AB-A421-84A2CC4ADDF1}" type="sibTrans" cxnId="{7CA9C122-B5C3-4EF8-BBCE-F853B9FD3CCB}">
      <dgm:prSet/>
      <dgm:spPr/>
      <dgm:t>
        <a:bodyPr/>
        <a:lstStyle/>
        <a:p>
          <a:endParaRPr lang="ru-RU"/>
        </a:p>
      </dgm:t>
    </dgm:pt>
    <dgm:pt modelId="{8C6F039C-C089-4DCC-9172-824567D91AB1}">
      <dgm:prSet phldrT="[Текст]" custT="1"/>
      <dgm:spPr/>
      <dgm:t>
        <a:bodyPr/>
        <a:lstStyle/>
        <a:p>
          <a:r>
            <a:rPr lang="ru-RU" sz="1300" dirty="0" smtClean="0"/>
            <a:t>Торговля подакцизными товарами</a:t>
          </a:r>
          <a:endParaRPr lang="ru-RU" sz="1300" dirty="0"/>
        </a:p>
      </dgm:t>
    </dgm:pt>
    <dgm:pt modelId="{CE8BA013-7652-4D34-BF71-01D23612973B}" type="parTrans" cxnId="{C6E3ECBF-68FF-471D-B286-76C9461FFEF2}">
      <dgm:prSet/>
      <dgm:spPr/>
      <dgm:t>
        <a:bodyPr/>
        <a:lstStyle/>
        <a:p>
          <a:endParaRPr lang="ru-RU"/>
        </a:p>
      </dgm:t>
    </dgm:pt>
    <dgm:pt modelId="{618FE88B-E002-45D3-B80A-8B58026EE233}" type="sibTrans" cxnId="{C6E3ECBF-68FF-471D-B286-76C9461FFEF2}">
      <dgm:prSet/>
      <dgm:spPr/>
      <dgm:t>
        <a:bodyPr/>
        <a:lstStyle/>
        <a:p>
          <a:endParaRPr lang="ru-RU"/>
        </a:p>
      </dgm:t>
    </dgm:pt>
    <dgm:pt modelId="{71884815-82FF-4964-9F0A-F26800DFB1BC}">
      <dgm:prSet phldrT="[Текст]" custT="1"/>
      <dgm:spPr/>
      <dgm:t>
        <a:bodyPr/>
        <a:lstStyle/>
        <a:p>
          <a:r>
            <a:rPr lang="ru-RU" sz="1300" dirty="0" smtClean="0"/>
            <a:t>Остальные</a:t>
          </a:r>
          <a:endParaRPr lang="ru-RU" sz="1300" dirty="0"/>
        </a:p>
      </dgm:t>
    </dgm:pt>
    <dgm:pt modelId="{7E40E3AD-3F7F-414B-8EEA-5883ACE5BAA7}" type="sibTrans" cxnId="{2DDF855E-764F-4DC0-B9A6-47EFEB6D1B2C}">
      <dgm:prSet/>
      <dgm:spPr/>
      <dgm:t>
        <a:bodyPr/>
        <a:lstStyle/>
        <a:p>
          <a:endParaRPr lang="ru-RU"/>
        </a:p>
      </dgm:t>
    </dgm:pt>
    <dgm:pt modelId="{DEF32DCF-3D71-4CA4-AC15-71BEB2C9B41F}" type="parTrans" cxnId="{2DDF855E-764F-4DC0-B9A6-47EFEB6D1B2C}">
      <dgm:prSet/>
      <dgm:spPr/>
      <dgm:t>
        <a:bodyPr/>
        <a:lstStyle/>
        <a:p>
          <a:endParaRPr lang="ru-RU"/>
        </a:p>
      </dgm:t>
    </dgm:pt>
    <dgm:pt modelId="{C3F67175-F1F6-496F-B4E5-0D5BE47D9A73}">
      <dgm:prSet phldrT="[Текст]" custT="1"/>
      <dgm:spPr/>
      <dgm:t>
        <a:bodyPr/>
        <a:lstStyle/>
        <a:p>
          <a:r>
            <a:rPr lang="ru-RU" sz="1300" dirty="0" smtClean="0"/>
            <a:t>Применение ОСН и платежные агенты </a:t>
          </a:r>
          <a:r>
            <a:rPr lang="ru-RU" sz="1000" dirty="0" smtClean="0"/>
            <a:t>(Пост-е Правит. РФ от 25.01.2017 № 70)</a:t>
          </a:r>
          <a:endParaRPr lang="ru-RU" sz="1000" dirty="0"/>
        </a:p>
      </dgm:t>
    </dgm:pt>
    <dgm:pt modelId="{43DA935C-21EA-4F50-9719-A71E8FB56C9C}" type="parTrans" cxnId="{F00DB226-02A4-4C34-B9A1-F4A90148D671}">
      <dgm:prSet/>
      <dgm:spPr/>
      <dgm:t>
        <a:bodyPr/>
        <a:lstStyle/>
        <a:p>
          <a:endParaRPr lang="ru-RU"/>
        </a:p>
      </dgm:t>
    </dgm:pt>
    <dgm:pt modelId="{C349271D-969A-41B5-A972-F3A71ACB6FF4}" type="sibTrans" cxnId="{F00DB226-02A4-4C34-B9A1-F4A90148D671}">
      <dgm:prSet/>
      <dgm:spPr/>
      <dgm:t>
        <a:bodyPr/>
        <a:lstStyle/>
        <a:p>
          <a:endParaRPr lang="ru-RU"/>
        </a:p>
      </dgm:t>
    </dgm:pt>
    <dgm:pt modelId="{97AED55B-8C15-42DC-B87B-6F03E49A3CAB}" type="pres">
      <dgm:prSet presAssocID="{FCECF01B-4AC1-497C-ABA9-1572020DD6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07DB5C-684E-431E-A5B6-7BF36B19716E}" type="pres">
      <dgm:prSet presAssocID="{5B34717C-A7E6-4D24-B203-5D43D4C94A32}" presName="vertFlow" presStyleCnt="0"/>
      <dgm:spPr/>
      <dgm:t>
        <a:bodyPr/>
        <a:lstStyle/>
        <a:p>
          <a:endParaRPr lang="ru-RU"/>
        </a:p>
      </dgm:t>
    </dgm:pt>
    <dgm:pt modelId="{D0DEF0AB-3D9A-485C-BAD3-3A445038F62D}" type="pres">
      <dgm:prSet presAssocID="{5B34717C-A7E6-4D24-B203-5D43D4C94A32}" presName="header" presStyleLbl="node1" presStyleIdx="0" presStyleCnt="3"/>
      <dgm:spPr/>
      <dgm:t>
        <a:bodyPr/>
        <a:lstStyle/>
        <a:p>
          <a:endParaRPr lang="ru-RU"/>
        </a:p>
      </dgm:t>
    </dgm:pt>
    <dgm:pt modelId="{A65567D6-2BB2-48CB-B136-D08DA307E76E}" type="pres">
      <dgm:prSet presAssocID="{D7B7A70D-36D4-462E-8576-2EFF3E25CCBC}" presName="parTrans" presStyleLbl="sibTrans2D1" presStyleIdx="0" presStyleCnt="9"/>
      <dgm:spPr/>
      <dgm:t>
        <a:bodyPr/>
        <a:lstStyle/>
        <a:p>
          <a:endParaRPr lang="ru-RU"/>
        </a:p>
      </dgm:t>
    </dgm:pt>
    <dgm:pt modelId="{39D532F9-AAD0-4DF4-8982-5BB5D4FA4465}" type="pres">
      <dgm:prSet presAssocID="{78F7D726-8DC7-442A-A05F-C35CAF1F41AD}" presName="child" presStyleLbl="alignAccFollow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9986EB-3A30-4525-B88F-CFC2852CF256}" type="pres">
      <dgm:prSet presAssocID="{A5131303-2856-4C97-91F4-84628EA84174}" presName="sibTrans" presStyleLbl="sibTrans2D1" presStyleIdx="1" presStyleCnt="9"/>
      <dgm:spPr/>
      <dgm:t>
        <a:bodyPr/>
        <a:lstStyle/>
        <a:p>
          <a:endParaRPr lang="ru-RU"/>
        </a:p>
      </dgm:t>
    </dgm:pt>
    <dgm:pt modelId="{7B5BB754-9021-4C0B-B440-DA87BFAAD7AA}" type="pres">
      <dgm:prSet presAssocID="{24AC2FCC-E231-4E18-8E6C-6E8E37DC9E71}" presName="child" presStyleLbl="alignAccFollow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449823-B9BD-4149-B15C-8E3CEA3A1424}" type="pres">
      <dgm:prSet presAssocID="{5B34717C-A7E6-4D24-B203-5D43D4C94A32}" presName="hSp" presStyleCnt="0"/>
      <dgm:spPr/>
      <dgm:t>
        <a:bodyPr/>
        <a:lstStyle/>
        <a:p>
          <a:endParaRPr lang="ru-RU"/>
        </a:p>
      </dgm:t>
    </dgm:pt>
    <dgm:pt modelId="{831037AC-6A8A-4489-B737-AE7969CAEB88}" type="pres">
      <dgm:prSet presAssocID="{52D57DB4-86CB-4C5A-8647-13DEA08B54E2}" presName="vertFlow" presStyleCnt="0"/>
      <dgm:spPr/>
      <dgm:t>
        <a:bodyPr/>
        <a:lstStyle/>
        <a:p>
          <a:endParaRPr lang="ru-RU"/>
        </a:p>
      </dgm:t>
    </dgm:pt>
    <dgm:pt modelId="{9EFA095C-B86C-4564-8A74-25F6711BE8D1}" type="pres">
      <dgm:prSet presAssocID="{52D57DB4-86CB-4C5A-8647-13DEA08B54E2}" presName="header" presStyleLbl="node1" presStyleIdx="1" presStyleCnt="3"/>
      <dgm:spPr/>
      <dgm:t>
        <a:bodyPr/>
        <a:lstStyle/>
        <a:p>
          <a:endParaRPr lang="ru-RU"/>
        </a:p>
      </dgm:t>
    </dgm:pt>
    <dgm:pt modelId="{B946A419-D2A9-4229-926F-421324B0CE9F}" type="pres">
      <dgm:prSet presAssocID="{3EE18A62-D0F6-4775-9350-45B15B31392D}" presName="parTrans" presStyleLbl="sibTrans2D1" presStyleIdx="2" presStyleCnt="9"/>
      <dgm:spPr/>
      <dgm:t>
        <a:bodyPr/>
        <a:lstStyle/>
        <a:p>
          <a:endParaRPr lang="ru-RU"/>
        </a:p>
      </dgm:t>
    </dgm:pt>
    <dgm:pt modelId="{9A2C3C17-7F74-45FB-BDDF-FBF17D881612}" type="pres">
      <dgm:prSet presAssocID="{2BFAAE6F-C764-4575-8D15-8E9928829657}" presName="child" presStyleLbl="alignAccFollow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9D3355-76FB-4FC5-A387-B0926F4B91F4}" type="pres">
      <dgm:prSet presAssocID="{1A6B393C-1F9F-44F6-BD46-C1EBABF33871}" presName="sibTrans" presStyleLbl="sibTrans2D1" presStyleIdx="3" presStyleCnt="9" custScaleX="100963" custScaleY="100963"/>
      <dgm:spPr/>
      <dgm:t>
        <a:bodyPr/>
        <a:lstStyle/>
        <a:p>
          <a:endParaRPr lang="ru-RU"/>
        </a:p>
      </dgm:t>
    </dgm:pt>
    <dgm:pt modelId="{A753B27E-7209-475C-A65A-1551A23D9D35}" type="pres">
      <dgm:prSet presAssocID="{71884815-82FF-4964-9F0A-F26800DFB1BC}" presName="child" presStyleLbl="alignAccFollow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18120A-72CF-4A7D-A87B-CBC96224CCDB}" type="pres">
      <dgm:prSet presAssocID="{52D57DB4-86CB-4C5A-8647-13DEA08B54E2}" presName="hSp" presStyleCnt="0"/>
      <dgm:spPr/>
      <dgm:t>
        <a:bodyPr/>
        <a:lstStyle/>
        <a:p>
          <a:endParaRPr lang="ru-RU"/>
        </a:p>
      </dgm:t>
    </dgm:pt>
    <dgm:pt modelId="{D5A166A5-BDF9-4C12-88AA-1004073AE825}" type="pres">
      <dgm:prSet presAssocID="{9AFAA64C-D692-460E-860E-456624F39B6A}" presName="vertFlow" presStyleCnt="0"/>
      <dgm:spPr/>
      <dgm:t>
        <a:bodyPr/>
        <a:lstStyle/>
        <a:p>
          <a:endParaRPr lang="ru-RU"/>
        </a:p>
      </dgm:t>
    </dgm:pt>
    <dgm:pt modelId="{70E823D0-4708-4167-807F-CCB349DAEFF1}" type="pres">
      <dgm:prSet presAssocID="{9AFAA64C-D692-460E-860E-456624F39B6A}" presName="header" presStyleLbl="node1" presStyleIdx="2" presStyleCnt="3"/>
      <dgm:spPr/>
      <dgm:t>
        <a:bodyPr/>
        <a:lstStyle/>
        <a:p>
          <a:endParaRPr lang="ru-RU"/>
        </a:p>
      </dgm:t>
    </dgm:pt>
    <dgm:pt modelId="{C350D582-9131-495E-BD57-EC3BD838EDA0}" type="pres">
      <dgm:prSet presAssocID="{CA6C09D6-AD7B-40D9-A2F5-5D0A6A8ABFB1}" presName="parTrans" presStyleLbl="sibTrans2D1" presStyleIdx="4" presStyleCnt="9"/>
      <dgm:spPr/>
      <dgm:t>
        <a:bodyPr/>
        <a:lstStyle/>
        <a:p>
          <a:endParaRPr lang="ru-RU"/>
        </a:p>
      </dgm:t>
    </dgm:pt>
    <dgm:pt modelId="{026F5A40-6FEF-4FD9-BCF7-9DFB862B9643}" type="pres">
      <dgm:prSet presAssocID="{2273D2A9-6C17-4C52-864A-F11A3A988AAD}" presName="child" presStyleLbl="alignAccFollow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C9FF7E-85C3-47E6-8C2B-3FB6F8A2A2D4}" type="pres">
      <dgm:prSet presAssocID="{34E4B340-4BEA-4E1E-B4EE-33588974B425}" presName="sibTrans" presStyleLbl="sibTrans2D1" presStyleIdx="5" presStyleCnt="9"/>
      <dgm:spPr/>
      <dgm:t>
        <a:bodyPr/>
        <a:lstStyle/>
        <a:p>
          <a:endParaRPr lang="ru-RU"/>
        </a:p>
      </dgm:t>
    </dgm:pt>
    <dgm:pt modelId="{DC0CD0F7-D161-430F-979F-5A719023757A}" type="pres">
      <dgm:prSet presAssocID="{BD9A2858-0FBD-4F39-906C-A8A06A6BAED2}" presName="child" presStyleLbl="alignAccFollow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98CC2-F0B9-4586-A437-72DE6D142D58}" type="pres">
      <dgm:prSet presAssocID="{4EA0772A-18DB-4796-9B2C-1FD19074AA1E}" presName="sibTrans" presStyleLbl="sibTrans2D1" presStyleIdx="6" presStyleCnt="9"/>
      <dgm:spPr/>
      <dgm:t>
        <a:bodyPr/>
        <a:lstStyle/>
        <a:p>
          <a:endParaRPr lang="ru-RU"/>
        </a:p>
      </dgm:t>
    </dgm:pt>
    <dgm:pt modelId="{87110A3A-6225-49F0-9C0A-8AA79695AC1A}" type="pres">
      <dgm:prSet presAssocID="{8C6F039C-C089-4DCC-9172-824567D91AB1}" presName="child" presStyleLbl="alignAccFollow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A2549B-AE14-4275-A18F-6145175482C6}" type="pres">
      <dgm:prSet presAssocID="{618FE88B-E002-45D3-B80A-8B58026EE233}" presName="sibTrans" presStyleLbl="sibTrans2D1" presStyleIdx="7" presStyleCnt="9"/>
      <dgm:spPr/>
      <dgm:t>
        <a:bodyPr/>
        <a:lstStyle/>
        <a:p>
          <a:endParaRPr lang="ru-RU"/>
        </a:p>
      </dgm:t>
    </dgm:pt>
    <dgm:pt modelId="{65DC1D2E-F471-48AC-8C02-6151FF6EDDB2}" type="pres">
      <dgm:prSet presAssocID="{C3F67175-F1F6-496F-B4E5-0D5BE47D9A73}" presName="child" presStyleLbl="alignAccFollow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7AAF2F-3AB6-4AC6-A79D-C6B49E6A9D7D}" type="pres">
      <dgm:prSet presAssocID="{C349271D-969A-41B5-A972-F3A71ACB6FF4}" presName="sibTrans" presStyleLbl="sibTrans2D1" presStyleIdx="8" presStyleCnt="9"/>
      <dgm:spPr/>
      <dgm:t>
        <a:bodyPr/>
        <a:lstStyle/>
        <a:p>
          <a:endParaRPr lang="ru-RU"/>
        </a:p>
      </dgm:t>
    </dgm:pt>
    <dgm:pt modelId="{78327E5D-FA10-41E8-9990-E020945522D2}" type="pres">
      <dgm:prSet presAssocID="{CE211FF9-D931-4955-8BED-5ABDDB079FD9}" presName="child" presStyleLbl="alignAccFollow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DB72B2E-490B-436E-89CF-4E6BCB2E8377}" srcId="{FCECF01B-4AC1-497C-ABA9-1572020DD614}" destId="{5B34717C-A7E6-4D24-B203-5D43D4C94A32}" srcOrd="0" destOrd="0" parTransId="{5A855C3F-6E79-4CAC-8FA4-0ACA5AF8A49A}" sibTransId="{DAEA5985-B94F-4686-A10C-596A2C4297C3}"/>
    <dgm:cxn modelId="{2DDF855E-764F-4DC0-B9A6-47EFEB6D1B2C}" srcId="{52D57DB4-86CB-4C5A-8647-13DEA08B54E2}" destId="{71884815-82FF-4964-9F0A-F26800DFB1BC}" srcOrd="1" destOrd="0" parTransId="{DEF32DCF-3D71-4CA4-AC15-71BEB2C9B41F}" sibTransId="{7E40E3AD-3F7F-414B-8EEA-5883ACE5BAA7}"/>
    <dgm:cxn modelId="{EDC17B84-259C-4EEB-BB5B-421E33BC7D69}" type="presOf" srcId="{2273D2A9-6C17-4C52-864A-F11A3A988AAD}" destId="{026F5A40-6FEF-4FD9-BCF7-9DFB862B9643}" srcOrd="0" destOrd="0" presId="urn:microsoft.com/office/officeart/2005/8/layout/lProcess1"/>
    <dgm:cxn modelId="{170E9217-6956-4A54-BD64-D7025EFC72B4}" type="presOf" srcId="{34E4B340-4BEA-4E1E-B4EE-33588974B425}" destId="{94C9FF7E-85C3-47E6-8C2B-3FB6F8A2A2D4}" srcOrd="0" destOrd="0" presId="urn:microsoft.com/office/officeart/2005/8/layout/lProcess1"/>
    <dgm:cxn modelId="{9EC31A0A-3BDD-4022-9E8C-4A331A23572E}" type="presOf" srcId="{1A6B393C-1F9F-44F6-BD46-C1EBABF33871}" destId="{409D3355-76FB-4FC5-A387-B0926F4B91F4}" srcOrd="0" destOrd="0" presId="urn:microsoft.com/office/officeart/2005/8/layout/lProcess1"/>
    <dgm:cxn modelId="{5954DE24-E55C-4BD5-98A2-BEA2A1F95207}" type="presOf" srcId="{FCECF01B-4AC1-497C-ABA9-1572020DD614}" destId="{97AED55B-8C15-42DC-B87B-6F03E49A3CAB}" srcOrd="0" destOrd="0" presId="urn:microsoft.com/office/officeart/2005/8/layout/lProcess1"/>
    <dgm:cxn modelId="{91061114-2490-4D8B-BC63-56F786252581}" type="presOf" srcId="{CA6C09D6-AD7B-40D9-A2F5-5D0A6A8ABFB1}" destId="{C350D582-9131-495E-BD57-EC3BD838EDA0}" srcOrd="0" destOrd="0" presId="urn:microsoft.com/office/officeart/2005/8/layout/lProcess1"/>
    <dgm:cxn modelId="{D6A1C7DF-E32F-4F77-83B1-6C795CED1264}" type="presOf" srcId="{78F7D726-8DC7-442A-A05F-C35CAF1F41AD}" destId="{39D532F9-AAD0-4DF4-8982-5BB5D4FA4465}" srcOrd="0" destOrd="0" presId="urn:microsoft.com/office/officeart/2005/8/layout/lProcess1"/>
    <dgm:cxn modelId="{CA349D00-57F4-4B44-8E6A-D9BD22B0B632}" type="presOf" srcId="{4EA0772A-18DB-4796-9B2C-1FD19074AA1E}" destId="{6EB98CC2-F0B9-4586-A437-72DE6D142D58}" srcOrd="0" destOrd="0" presId="urn:microsoft.com/office/officeart/2005/8/layout/lProcess1"/>
    <dgm:cxn modelId="{BFF8A040-ED23-4EEC-ABE2-43DA4FB8D3A7}" srcId="{9AFAA64C-D692-460E-860E-456624F39B6A}" destId="{CE211FF9-D931-4955-8BED-5ABDDB079FD9}" srcOrd="4" destOrd="0" parTransId="{1AE8A7B3-1C2C-43E7-AF26-F99780108FE1}" sibTransId="{2C5216C9-6765-49C6-8077-623CF9F84E58}"/>
    <dgm:cxn modelId="{A7DBDB01-DDEB-4117-8DB8-205D11A7C55F}" type="presOf" srcId="{52D57DB4-86CB-4C5A-8647-13DEA08B54E2}" destId="{9EFA095C-B86C-4564-8A74-25F6711BE8D1}" srcOrd="0" destOrd="0" presId="urn:microsoft.com/office/officeart/2005/8/layout/lProcess1"/>
    <dgm:cxn modelId="{7C50DBD7-BAC1-492F-ACAD-81881DBDB41C}" type="presOf" srcId="{8C6F039C-C089-4DCC-9172-824567D91AB1}" destId="{87110A3A-6225-49F0-9C0A-8AA79695AC1A}" srcOrd="0" destOrd="0" presId="urn:microsoft.com/office/officeart/2005/8/layout/lProcess1"/>
    <dgm:cxn modelId="{3FA1B713-5DAE-42B5-B595-EBD6362E4D6B}" type="presOf" srcId="{A5131303-2856-4C97-91F4-84628EA84174}" destId="{339986EB-3A30-4525-B88F-CFC2852CF256}" srcOrd="0" destOrd="0" presId="urn:microsoft.com/office/officeart/2005/8/layout/lProcess1"/>
    <dgm:cxn modelId="{F64976CC-CCE0-4ED8-B957-BB525EE36DEF}" srcId="{5B34717C-A7E6-4D24-B203-5D43D4C94A32}" destId="{78F7D726-8DC7-442A-A05F-C35CAF1F41AD}" srcOrd="0" destOrd="0" parTransId="{D7B7A70D-36D4-462E-8576-2EFF3E25CCBC}" sibTransId="{A5131303-2856-4C97-91F4-84628EA84174}"/>
    <dgm:cxn modelId="{A6EAD96A-D904-4C68-B95E-DD783961BA3B}" type="presOf" srcId="{3EE18A62-D0F6-4775-9350-45B15B31392D}" destId="{B946A419-D2A9-4229-926F-421324B0CE9F}" srcOrd="0" destOrd="0" presId="urn:microsoft.com/office/officeart/2005/8/layout/lProcess1"/>
    <dgm:cxn modelId="{CE18A703-FD3B-4D79-AA4E-3BED0C3F5192}" srcId="{FCECF01B-4AC1-497C-ABA9-1572020DD614}" destId="{52D57DB4-86CB-4C5A-8647-13DEA08B54E2}" srcOrd="1" destOrd="0" parTransId="{47E31D18-9CCC-4862-9A81-9790C630F70D}" sibTransId="{771A20AF-2671-40D8-8A63-B30A8DD6DD0E}"/>
    <dgm:cxn modelId="{8E4516E7-2A69-4663-A570-11018730256D}" srcId="{9AFAA64C-D692-460E-860E-456624F39B6A}" destId="{BD9A2858-0FBD-4F39-906C-A8A06A6BAED2}" srcOrd="1" destOrd="0" parTransId="{9568DF8E-B47D-4A00-94FA-772ED90C1B8B}" sibTransId="{4EA0772A-18DB-4796-9B2C-1FD19074AA1E}"/>
    <dgm:cxn modelId="{A06AC80E-5DBB-46B9-8324-695968DBB5B5}" type="presOf" srcId="{CE211FF9-D931-4955-8BED-5ABDDB079FD9}" destId="{78327E5D-FA10-41E8-9990-E020945522D2}" srcOrd="0" destOrd="0" presId="urn:microsoft.com/office/officeart/2005/8/layout/lProcess1"/>
    <dgm:cxn modelId="{79749144-6F60-4154-9105-3B6FC5F8B7E9}" type="presOf" srcId="{71884815-82FF-4964-9F0A-F26800DFB1BC}" destId="{A753B27E-7209-475C-A65A-1551A23D9D35}" srcOrd="0" destOrd="0" presId="urn:microsoft.com/office/officeart/2005/8/layout/lProcess1"/>
    <dgm:cxn modelId="{FB95C9F5-DED7-4031-99B5-4C8254AB42C5}" type="presOf" srcId="{618FE88B-E002-45D3-B80A-8B58026EE233}" destId="{49A2549B-AE14-4275-A18F-6145175482C6}" srcOrd="0" destOrd="0" presId="urn:microsoft.com/office/officeart/2005/8/layout/lProcess1"/>
    <dgm:cxn modelId="{C7A2E948-E056-4D24-B978-2EB9F7D4A385}" type="presOf" srcId="{2BFAAE6F-C764-4575-8D15-8E9928829657}" destId="{9A2C3C17-7F74-45FB-BDDF-FBF17D881612}" srcOrd="0" destOrd="0" presId="urn:microsoft.com/office/officeart/2005/8/layout/lProcess1"/>
    <dgm:cxn modelId="{58B02086-9621-47F7-9D39-B13CD4EB9FA5}" type="presOf" srcId="{C3F67175-F1F6-496F-B4E5-0D5BE47D9A73}" destId="{65DC1D2E-F471-48AC-8C02-6151FF6EDDB2}" srcOrd="0" destOrd="0" presId="urn:microsoft.com/office/officeart/2005/8/layout/lProcess1"/>
    <dgm:cxn modelId="{4FA3F1A0-1FBD-4A94-B6E6-2177D856450B}" type="presOf" srcId="{C349271D-969A-41B5-A972-F3A71ACB6FF4}" destId="{247AAF2F-3AB6-4AC6-A79D-C6B49E6A9D7D}" srcOrd="0" destOrd="0" presId="urn:microsoft.com/office/officeart/2005/8/layout/lProcess1"/>
    <dgm:cxn modelId="{088BAA16-DCA6-4384-A3D9-96AB49C1D77A}" type="presOf" srcId="{9AFAA64C-D692-460E-860E-456624F39B6A}" destId="{70E823D0-4708-4167-807F-CCB349DAEFF1}" srcOrd="0" destOrd="0" presId="urn:microsoft.com/office/officeart/2005/8/layout/lProcess1"/>
    <dgm:cxn modelId="{AD6610AC-CECF-480F-8A80-63607731C31D}" srcId="{9AFAA64C-D692-460E-860E-456624F39B6A}" destId="{2273D2A9-6C17-4C52-864A-F11A3A988AAD}" srcOrd="0" destOrd="0" parTransId="{CA6C09D6-AD7B-40D9-A2F5-5D0A6A8ABFB1}" sibTransId="{34E4B340-4BEA-4E1E-B4EE-33588974B425}"/>
    <dgm:cxn modelId="{41A16EE7-294D-48BC-B15E-590308FC6EA1}" type="presOf" srcId="{D7B7A70D-36D4-462E-8576-2EFF3E25CCBC}" destId="{A65567D6-2BB2-48CB-B136-D08DA307E76E}" srcOrd="0" destOrd="0" presId="urn:microsoft.com/office/officeart/2005/8/layout/lProcess1"/>
    <dgm:cxn modelId="{7CA9C122-B5C3-4EF8-BBCE-F853B9FD3CCB}" srcId="{5B34717C-A7E6-4D24-B203-5D43D4C94A32}" destId="{24AC2FCC-E231-4E18-8E6C-6E8E37DC9E71}" srcOrd="1" destOrd="0" parTransId="{B87A4461-65F8-41A0-8DCE-0918AD2FAF3F}" sibTransId="{96365C5E-1362-46AB-A421-84A2CC4ADDF1}"/>
    <dgm:cxn modelId="{EA95468D-EEBA-4E29-8781-8A16A600A70D}" type="presOf" srcId="{24AC2FCC-E231-4E18-8E6C-6E8E37DC9E71}" destId="{7B5BB754-9021-4C0B-B440-DA87BFAAD7AA}" srcOrd="0" destOrd="0" presId="urn:microsoft.com/office/officeart/2005/8/layout/lProcess1"/>
    <dgm:cxn modelId="{5C7301E5-F282-4913-B034-EE4F041B9A62}" srcId="{52D57DB4-86CB-4C5A-8647-13DEA08B54E2}" destId="{2BFAAE6F-C764-4575-8D15-8E9928829657}" srcOrd="0" destOrd="0" parTransId="{3EE18A62-D0F6-4775-9350-45B15B31392D}" sibTransId="{1A6B393C-1F9F-44F6-BD46-C1EBABF33871}"/>
    <dgm:cxn modelId="{32A28D7E-7868-40F4-BE7F-5A15EF4BAF6A}" srcId="{FCECF01B-4AC1-497C-ABA9-1572020DD614}" destId="{9AFAA64C-D692-460E-860E-456624F39B6A}" srcOrd="2" destOrd="0" parTransId="{09DF247E-C338-44A2-9F26-92D5D0FF7D62}" sibTransId="{255B1350-4D9D-4903-8129-7677A0AEFC1B}"/>
    <dgm:cxn modelId="{F00DB226-02A4-4C34-B9A1-F4A90148D671}" srcId="{9AFAA64C-D692-460E-860E-456624F39B6A}" destId="{C3F67175-F1F6-496F-B4E5-0D5BE47D9A73}" srcOrd="3" destOrd="0" parTransId="{43DA935C-21EA-4F50-9719-A71E8FB56C9C}" sibTransId="{C349271D-969A-41B5-A972-F3A71ACB6FF4}"/>
    <dgm:cxn modelId="{3D310549-E1AD-40A5-B123-377B92B82476}" type="presOf" srcId="{BD9A2858-0FBD-4F39-906C-A8A06A6BAED2}" destId="{DC0CD0F7-D161-430F-979F-5A719023757A}" srcOrd="0" destOrd="0" presId="urn:microsoft.com/office/officeart/2005/8/layout/lProcess1"/>
    <dgm:cxn modelId="{C6E3ECBF-68FF-471D-B286-76C9461FFEF2}" srcId="{9AFAA64C-D692-460E-860E-456624F39B6A}" destId="{8C6F039C-C089-4DCC-9172-824567D91AB1}" srcOrd="2" destOrd="0" parTransId="{CE8BA013-7652-4D34-BF71-01D23612973B}" sibTransId="{618FE88B-E002-45D3-B80A-8B58026EE233}"/>
    <dgm:cxn modelId="{E550BDDA-DB7F-4428-8679-B61B2DBD3622}" type="presOf" srcId="{5B34717C-A7E6-4D24-B203-5D43D4C94A32}" destId="{D0DEF0AB-3D9A-485C-BAD3-3A445038F62D}" srcOrd="0" destOrd="0" presId="urn:microsoft.com/office/officeart/2005/8/layout/lProcess1"/>
    <dgm:cxn modelId="{01AF5272-5D62-4DDE-B1CE-E91DAD69240E}" type="presParOf" srcId="{97AED55B-8C15-42DC-B87B-6F03E49A3CAB}" destId="{4207DB5C-684E-431E-A5B6-7BF36B19716E}" srcOrd="0" destOrd="0" presId="urn:microsoft.com/office/officeart/2005/8/layout/lProcess1"/>
    <dgm:cxn modelId="{94D998C3-3A50-4F07-BB1F-0AAEBC19BDA7}" type="presParOf" srcId="{4207DB5C-684E-431E-A5B6-7BF36B19716E}" destId="{D0DEF0AB-3D9A-485C-BAD3-3A445038F62D}" srcOrd="0" destOrd="0" presId="urn:microsoft.com/office/officeart/2005/8/layout/lProcess1"/>
    <dgm:cxn modelId="{B328FA45-A6C7-4272-AC8B-4204690A2113}" type="presParOf" srcId="{4207DB5C-684E-431E-A5B6-7BF36B19716E}" destId="{A65567D6-2BB2-48CB-B136-D08DA307E76E}" srcOrd="1" destOrd="0" presId="urn:microsoft.com/office/officeart/2005/8/layout/lProcess1"/>
    <dgm:cxn modelId="{BF15DF37-AAA1-4C4F-816F-5B4E1207FA6F}" type="presParOf" srcId="{4207DB5C-684E-431E-A5B6-7BF36B19716E}" destId="{39D532F9-AAD0-4DF4-8982-5BB5D4FA4465}" srcOrd="2" destOrd="0" presId="urn:microsoft.com/office/officeart/2005/8/layout/lProcess1"/>
    <dgm:cxn modelId="{EFF914CB-9817-40DC-8DA2-1DBC0F954447}" type="presParOf" srcId="{4207DB5C-684E-431E-A5B6-7BF36B19716E}" destId="{339986EB-3A30-4525-B88F-CFC2852CF256}" srcOrd="3" destOrd="0" presId="urn:microsoft.com/office/officeart/2005/8/layout/lProcess1"/>
    <dgm:cxn modelId="{E894D6A7-9557-4045-A25E-964663E998A0}" type="presParOf" srcId="{4207DB5C-684E-431E-A5B6-7BF36B19716E}" destId="{7B5BB754-9021-4C0B-B440-DA87BFAAD7AA}" srcOrd="4" destOrd="0" presId="urn:microsoft.com/office/officeart/2005/8/layout/lProcess1"/>
    <dgm:cxn modelId="{AD724F82-B3B6-489A-BBD6-7BD64674499A}" type="presParOf" srcId="{97AED55B-8C15-42DC-B87B-6F03E49A3CAB}" destId="{DA449823-B9BD-4149-B15C-8E3CEA3A1424}" srcOrd="1" destOrd="0" presId="urn:microsoft.com/office/officeart/2005/8/layout/lProcess1"/>
    <dgm:cxn modelId="{5D0C96AB-C477-44A7-89E5-D95EE5CEAD78}" type="presParOf" srcId="{97AED55B-8C15-42DC-B87B-6F03E49A3CAB}" destId="{831037AC-6A8A-4489-B737-AE7969CAEB88}" srcOrd="2" destOrd="0" presId="urn:microsoft.com/office/officeart/2005/8/layout/lProcess1"/>
    <dgm:cxn modelId="{BAC56E0D-2821-4E32-83AA-331BD8DA942E}" type="presParOf" srcId="{831037AC-6A8A-4489-B737-AE7969CAEB88}" destId="{9EFA095C-B86C-4564-8A74-25F6711BE8D1}" srcOrd="0" destOrd="0" presId="urn:microsoft.com/office/officeart/2005/8/layout/lProcess1"/>
    <dgm:cxn modelId="{E1CC097E-F674-4734-B1CA-1A3EBF47FDF9}" type="presParOf" srcId="{831037AC-6A8A-4489-B737-AE7969CAEB88}" destId="{B946A419-D2A9-4229-926F-421324B0CE9F}" srcOrd="1" destOrd="0" presId="urn:microsoft.com/office/officeart/2005/8/layout/lProcess1"/>
    <dgm:cxn modelId="{CF448845-A1F1-43DF-A207-D5DB5879A435}" type="presParOf" srcId="{831037AC-6A8A-4489-B737-AE7969CAEB88}" destId="{9A2C3C17-7F74-45FB-BDDF-FBF17D881612}" srcOrd="2" destOrd="0" presId="urn:microsoft.com/office/officeart/2005/8/layout/lProcess1"/>
    <dgm:cxn modelId="{FC86976B-FE3A-43FE-A533-5876E8B30683}" type="presParOf" srcId="{831037AC-6A8A-4489-B737-AE7969CAEB88}" destId="{409D3355-76FB-4FC5-A387-B0926F4B91F4}" srcOrd="3" destOrd="0" presId="urn:microsoft.com/office/officeart/2005/8/layout/lProcess1"/>
    <dgm:cxn modelId="{8142E13C-2AE1-43AC-986A-2CA12595F66C}" type="presParOf" srcId="{831037AC-6A8A-4489-B737-AE7969CAEB88}" destId="{A753B27E-7209-475C-A65A-1551A23D9D35}" srcOrd="4" destOrd="0" presId="urn:microsoft.com/office/officeart/2005/8/layout/lProcess1"/>
    <dgm:cxn modelId="{44213C4E-2D9C-4CEB-9C8A-FD0988136369}" type="presParOf" srcId="{97AED55B-8C15-42DC-B87B-6F03E49A3CAB}" destId="{4C18120A-72CF-4A7D-A87B-CBC96224CCDB}" srcOrd="3" destOrd="0" presId="urn:microsoft.com/office/officeart/2005/8/layout/lProcess1"/>
    <dgm:cxn modelId="{95E8E1FB-9A1D-4704-BE56-CD5C66839C2E}" type="presParOf" srcId="{97AED55B-8C15-42DC-B87B-6F03E49A3CAB}" destId="{D5A166A5-BDF9-4C12-88AA-1004073AE825}" srcOrd="4" destOrd="0" presId="urn:microsoft.com/office/officeart/2005/8/layout/lProcess1"/>
    <dgm:cxn modelId="{9175DEE1-FDFA-42E6-9EAB-A43C610F6797}" type="presParOf" srcId="{D5A166A5-BDF9-4C12-88AA-1004073AE825}" destId="{70E823D0-4708-4167-807F-CCB349DAEFF1}" srcOrd="0" destOrd="0" presId="urn:microsoft.com/office/officeart/2005/8/layout/lProcess1"/>
    <dgm:cxn modelId="{5B27ABB9-7289-48EC-89F0-F745B9D445BC}" type="presParOf" srcId="{D5A166A5-BDF9-4C12-88AA-1004073AE825}" destId="{C350D582-9131-495E-BD57-EC3BD838EDA0}" srcOrd="1" destOrd="0" presId="urn:microsoft.com/office/officeart/2005/8/layout/lProcess1"/>
    <dgm:cxn modelId="{0400D6C1-0EED-428A-8A14-7F55FEE3D8C3}" type="presParOf" srcId="{D5A166A5-BDF9-4C12-88AA-1004073AE825}" destId="{026F5A40-6FEF-4FD9-BCF7-9DFB862B9643}" srcOrd="2" destOrd="0" presId="urn:microsoft.com/office/officeart/2005/8/layout/lProcess1"/>
    <dgm:cxn modelId="{AED3FE1C-3231-4EA0-B8A9-5FB69F82A8E3}" type="presParOf" srcId="{D5A166A5-BDF9-4C12-88AA-1004073AE825}" destId="{94C9FF7E-85C3-47E6-8C2B-3FB6F8A2A2D4}" srcOrd="3" destOrd="0" presId="urn:microsoft.com/office/officeart/2005/8/layout/lProcess1"/>
    <dgm:cxn modelId="{3FC2CE60-356C-4DFF-A3E1-EC3C0073A003}" type="presParOf" srcId="{D5A166A5-BDF9-4C12-88AA-1004073AE825}" destId="{DC0CD0F7-D161-430F-979F-5A719023757A}" srcOrd="4" destOrd="0" presId="urn:microsoft.com/office/officeart/2005/8/layout/lProcess1"/>
    <dgm:cxn modelId="{A435BE41-C53F-48CF-B228-C88269732C3E}" type="presParOf" srcId="{D5A166A5-BDF9-4C12-88AA-1004073AE825}" destId="{6EB98CC2-F0B9-4586-A437-72DE6D142D58}" srcOrd="5" destOrd="0" presId="urn:microsoft.com/office/officeart/2005/8/layout/lProcess1"/>
    <dgm:cxn modelId="{EE52D1A4-DE48-4C25-A125-227884B6D9F7}" type="presParOf" srcId="{D5A166A5-BDF9-4C12-88AA-1004073AE825}" destId="{87110A3A-6225-49F0-9C0A-8AA79695AC1A}" srcOrd="6" destOrd="0" presId="urn:microsoft.com/office/officeart/2005/8/layout/lProcess1"/>
    <dgm:cxn modelId="{B92EE3DE-5F35-4E00-AFDF-31BA36924BC5}" type="presParOf" srcId="{D5A166A5-BDF9-4C12-88AA-1004073AE825}" destId="{49A2549B-AE14-4275-A18F-6145175482C6}" srcOrd="7" destOrd="0" presId="urn:microsoft.com/office/officeart/2005/8/layout/lProcess1"/>
    <dgm:cxn modelId="{30E9A40C-4280-42FF-A409-11218070FB84}" type="presParOf" srcId="{D5A166A5-BDF9-4C12-88AA-1004073AE825}" destId="{65DC1D2E-F471-48AC-8C02-6151FF6EDDB2}" srcOrd="8" destOrd="0" presId="urn:microsoft.com/office/officeart/2005/8/layout/lProcess1"/>
    <dgm:cxn modelId="{981D6CD5-FEA2-4C2D-A57C-428B3DEAE4AC}" type="presParOf" srcId="{D5A166A5-BDF9-4C12-88AA-1004073AE825}" destId="{247AAF2F-3AB6-4AC6-A79D-C6B49E6A9D7D}" srcOrd="9" destOrd="0" presId="urn:microsoft.com/office/officeart/2005/8/layout/lProcess1"/>
    <dgm:cxn modelId="{7283DB3C-4B32-4A5C-8B4B-25A7EB57F810}" type="presParOf" srcId="{D5A166A5-BDF9-4C12-88AA-1004073AE825}" destId="{78327E5D-FA10-41E8-9990-E020945522D2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EF0AB-3D9A-485C-BAD3-3A445038F62D}">
      <dsp:nvSpPr>
        <dsp:cNvPr id="0" name=""/>
        <dsp:cNvSpPr/>
      </dsp:nvSpPr>
      <dsp:spPr>
        <a:xfrm>
          <a:off x="706841" y="1884"/>
          <a:ext cx="1989742" cy="4974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lt1"/>
              </a:solidFill>
              <a:latin typeface="+mn-lt"/>
              <a:ea typeface="+mn-ea"/>
              <a:cs typeface="+mn-cs"/>
            </a:rPr>
            <a:t>Срок действия ключа ФП</a:t>
          </a:r>
          <a:endParaRPr lang="ru-RU" sz="1700" b="1" kern="1200" dirty="0">
            <a:solidFill>
              <a:schemeClr val="lt1"/>
            </a:solidFill>
            <a:latin typeface="+mn-lt"/>
            <a:ea typeface="+mn-ea"/>
            <a:cs typeface="+mn-cs"/>
          </a:endParaRPr>
        </a:p>
      </dsp:txBody>
      <dsp:txXfrm>
        <a:off x="721410" y="16453"/>
        <a:ext cx="1960604" cy="468297"/>
      </dsp:txXfrm>
    </dsp:sp>
    <dsp:sp modelId="{A65567D6-2BB2-48CB-B136-D08DA307E76E}">
      <dsp:nvSpPr>
        <dsp:cNvPr id="0" name=""/>
        <dsp:cNvSpPr/>
      </dsp:nvSpPr>
      <dsp:spPr>
        <a:xfrm rot="5400000">
          <a:off x="1658187" y="542845"/>
          <a:ext cx="87051" cy="87051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9D532F9-AAD0-4DF4-8982-5BB5D4FA4465}">
      <dsp:nvSpPr>
        <dsp:cNvPr id="0" name=""/>
        <dsp:cNvSpPr/>
      </dsp:nvSpPr>
      <dsp:spPr>
        <a:xfrm>
          <a:off x="706841" y="673422"/>
          <a:ext cx="1989742" cy="49743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Не менее 36 месяцев</a:t>
          </a:r>
          <a:endParaRPr lang="ru-RU" sz="1300" kern="1200" dirty="0"/>
        </a:p>
      </dsp:txBody>
      <dsp:txXfrm>
        <a:off x="721410" y="687991"/>
        <a:ext cx="1960604" cy="468297"/>
      </dsp:txXfrm>
    </dsp:sp>
    <dsp:sp modelId="{339986EB-3A30-4525-B88F-CFC2852CF256}">
      <dsp:nvSpPr>
        <dsp:cNvPr id="0" name=""/>
        <dsp:cNvSpPr/>
      </dsp:nvSpPr>
      <dsp:spPr>
        <a:xfrm rot="5400000">
          <a:off x="1658187" y="1214383"/>
          <a:ext cx="87051" cy="87051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5BB754-9021-4C0B-B440-DA87BFAAD7AA}">
      <dsp:nvSpPr>
        <dsp:cNvPr id="0" name=""/>
        <dsp:cNvSpPr/>
      </dsp:nvSpPr>
      <dsp:spPr>
        <a:xfrm>
          <a:off x="706841" y="1344960"/>
          <a:ext cx="1989742" cy="49743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Не менее 13 месяцев</a:t>
          </a:r>
          <a:endParaRPr lang="ru-RU" sz="1300" kern="1200" dirty="0"/>
        </a:p>
      </dsp:txBody>
      <dsp:txXfrm>
        <a:off x="721410" y="1359529"/>
        <a:ext cx="1960604" cy="468297"/>
      </dsp:txXfrm>
    </dsp:sp>
    <dsp:sp modelId="{9EFA095C-B86C-4564-8A74-25F6711BE8D1}">
      <dsp:nvSpPr>
        <dsp:cNvPr id="0" name=""/>
        <dsp:cNvSpPr/>
      </dsp:nvSpPr>
      <dsp:spPr>
        <a:xfrm>
          <a:off x="2975148" y="1884"/>
          <a:ext cx="1989742" cy="4974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lt1"/>
              </a:solidFill>
              <a:latin typeface="+mn-lt"/>
              <a:ea typeface="+mn-ea"/>
              <a:cs typeface="+mn-cs"/>
            </a:rPr>
            <a:t>Категория пользователей ККТ</a:t>
          </a:r>
          <a:endParaRPr lang="ru-RU" sz="1700" b="1" kern="1200" dirty="0">
            <a:solidFill>
              <a:schemeClr val="lt1"/>
            </a:solidFill>
            <a:latin typeface="+mn-lt"/>
            <a:ea typeface="+mn-ea"/>
            <a:cs typeface="+mn-cs"/>
          </a:endParaRPr>
        </a:p>
      </dsp:txBody>
      <dsp:txXfrm>
        <a:off x="2989717" y="16453"/>
        <a:ext cx="1960604" cy="468297"/>
      </dsp:txXfrm>
    </dsp:sp>
    <dsp:sp modelId="{B946A419-D2A9-4229-926F-421324B0CE9F}">
      <dsp:nvSpPr>
        <dsp:cNvPr id="0" name=""/>
        <dsp:cNvSpPr/>
      </dsp:nvSpPr>
      <dsp:spPr>
        <a:xfrm rot="5400000">
          <a:off x="3926494" y="542845"/>
          <a:ext cx="87051" cy="87051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A2C3C17-7F74-45FB-BDDF-FBF17D881612}">
      <dsp:nvSpPr>
        <dsp:cNvPr id="0" name=""/>
        <dsp:cNvSpPr/>
      </dsp:nvSpPr>
      <dsp:spPr>
        <a:xfrm>
          <a:off x="2975148" y="673422"/>
          <a:ext cx="1989742" cy="49743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Услуги, УСН, С/Х, ЕНВД, ПСН</a:t>
          </a:r>
          <a:endParaRPr lang="ru-RU" sz="1300" kern="1200" dirty="0"/>
        </a:p>
      </dsp:txBody>
      <dsp:txXfrm>
        <a:off x="2989717" y="687991"/>
        <a:ext cx="1960604" cy="468297"/>
      </dsp:txXfrm>
    </dsp:sp>
    <dsp:sp modelId="{409D3355-76FB-4FC5-A387-B0926F4B91F4}">
      <dsp:nvSpPr>
        <dsp:cNvPr id="0" name=""/>
        <dsp:cNvSpPr/>
      </dsp:nvSpPr>
      <dsp:spPr>
        <a:xfrm rot="5400000">
          <a:off x="3926075" y="1213964"/>
          <a:ext cx="87889" cy="87889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753B27E-7209-475C-A65A-1551A23D9D35}">
      <dsp:nvSpPr>
        <dsp:cNvPr id="0" name=""/>
        <dsp:cNvSpPr/>
      </dsp:nvSpPr>
      <dsp:spPr>
        <a:xfrm>
          <a:off x="2975148" y="1344960"/>
          <a:ext cx="1989742" cy="49743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Остальные</a:t>
          </a:r>
          <a:endParaRPr lang="ru-RU" sz="1300" kern="1200" dirty="0"/>
        </a:p>
      </dsp:txBody>
      <dsp:txXfrm>
        <a:off x="2989717" y="1359529"/>
        <a:ext cx="1960604" cy="468297"/>
      </dsp:txXfrm>
    </dsp:sp>
    <dsp:sp modelId="{70E823D0-4708-4167-807F-CCB349DAEFF1}">
      <dsp:nvSpPr>
        <dsp:cNvPr id="0" name=""/>
        <dsp:cNvSpPr/>
      </dsp:nvSpPr>
      <dsp:spPr>
        <a:xfrm>
          <a:off x="5243455" y="1884"/>
          <a:ext cx="1989742" cy="4974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lt1"/>
              </a:solidFill>
              <a:latin typeface="+mn-lt"/>
              <a:ea typeface="+mn-ea"/>
              <a:cs typeface="+mn-cs"/>
            </a:rPr>
            <a:t>Исключения</a:t>
          </a:r>
          <a:endParaRPr lang="ru-RU" sz="1700" b="1" kern="1200" dirty="0">
            <a:solidFill>
              <a:schemeClr val="lt1"/>
            </a:solidFill>
            <a:latin typeface="+mn-lt"/>
            <a:ea typeface="+mn-ea"/>
            <a:cs typeface="+mn-cs"/>
          </a:endParaRPr>
        </a:p>
      </dsp:txBody>
      <dsp:txXfrm>
        <a:off x="5258024" y="16453"/>
        <a:ext cx="1960604" cy="468297"/>
      </dsp:txXfrm>
    </dsp:sp>
    <dsp:sp modelId="{C350D582-9131-495E-BD57-EC3BD838EDA0}">
      <dsp:nvSpPr>
        <dsp:cNvPr id="0" name=""/>
        <dsp:cNvSpPr/>
      </dsp:nvSpPr>
      <dsp:spPr>
        <a:xfrm rot="5400000">
          <a:off x="6194801" y="542845"/>
          <a:ext cx="87051" cy="87051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26F5A40-6FEF-4FD9-BCF7-9DFB862B9643}">
      <dsp:nvSpPr>
        <dsp:cNvPr id="0" name=""/>
        <dsp:cNvSpPr/>
      </dsp:nvSpPr>
      <dsp:spPr>
        <a:xfrm>
          <a:off x="5243455" y="673422"/>
          <a:ext cx="1989742" cy="49743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kern="1200" dirty="0" smtClean="0"/>
            <a:t>Сезонный (временный) характер работы</a:t>
          </a:r>
        </a:p>
      </dsp:txBody>
      <dsp:txXfrm>
        <a:off x="5258024" y="687991"/>
        <a:ext cx="1960604" cy="468297"/>
      </dsp:txXfrm>
    </dsp:sp>
    <dsp:sp modelId="{94C9FF7E-85C3-47E6-8C2B-3FB6F8A2A2D4}">
      <dsp:nvSpPr>
        <dsp:cNvPr id="0" name=""/>
        <dsp:cNvSpPr/>
      </dsp:nvSpPr>
      <dsp:spPr>
        <a:xfrm rot="5400000">
          <a:off x="6194801" y="1214383"/>
          <a:ext cx="87051" cy="87051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C0CD0F7-D161-430F-979F-5A719023757A}">
      <dsp:nvSpPr>
        <dsp:cNvPr id="0" name=""/>
        <dsp:cNvSpPr/>
      </dsp:nvSpPr>
      <dsp:spPr>
        <a:xfrm>
          <a:off x="5243455" y="1344960"/>
          <a:ext cx="1989742" cy="49743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Одновременное применение специальных налоговых режимов и ОСН</a:t>
          </a:r>
          <a:endParaRPr lang="ru-RU" sz="1300" kern="1200" dirty="0"/>
        </a:p>
      </dsp:txBody>
      <dsp:txXfrm>
        <a:off x="5258024" y="1359529"/>
        <a:ext cx="1960604" cy="468297"/>
      </dsp:txXfrm>
    </dsp:sp>
    <dsp:sp modelId="{6EB98CC2-F0B9-4586-A437-72DE6D142D58}">
      <dsp:nvSpPr>
        <dsp:cNvPr id="0" name=""/>
        <dsp:cNvSpPr/>
      </dsp:nvSpPr>
      <dsp:spPr>
        <a:xfrm rot="5400000">
          <a:off x="6194801" y="1885921"/>
          <a:ext cx="87051" cy="87051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7110A3A-6225-49F0-9C0A-8AA79695AC1A}">
      <dsp:nvSpPr>
        <dsp:cNvPr id="0" name=""/>
        <dsp:cNvSpPr/>
      </dsp:nvSpPr>
      <dsp:spPr>
        <a:xfrm>
          <a:off x="5243455" y="2016498"/>
          <a:ext cx="1989742" cy="49743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Торговля подакцизными товарами</a:t>
          </a:r>
          <a:endParaRPr lang="ru-RU" sz="1300" kern="1200" dirty="0"/>
        </a:p>
      </dsp:txBody>
      <dsp:txXfrm>
        <a:off x="5258024" y="2031067"/>
        <a:ext cx="1960604" cy="468297"/>
      </dsp:txXfrm>
    </dsp:sp>
    <dsp:sp modelId="{49A2549B-AE14-4275-A18F-6145175482C6}">
      <dsp:nvSpPr>
        <dsp:cNvPr id="0" name=""/>
        <dsp:cNvSpPr/>
      </dsp:nvSpPr>
      <dsp:spPr>
        <a:xfrm rot="5400000">
          <a:off x="6194801" y="2557460"/>
          <a:ext cx="87051" cy="87051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5DC1D2E-F471-48AC-8C02-6151FF6EDDB2}">
      <dsp:nvSpPr>
        <dsp:cNvPr id="0" name=""/>
        <dsp:cNvSpPr/>
      </dsp:nvSpPr>
      <dsp:spPr>
        <a:xfrm>
          <a:off x="5243455" y="2688036"/>
          <a:ext cx="1989742" cy="49743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Применение ОСН и платежные агенты </a:t>
          </a:r>
          <a:r>
            <a:rPr lang="ru-RU" sz="1000" kern="1200" dirty="0" smtClean="0"/>
            <a:t>(Пост-е Правит. РФ от 25.01.2017 № 70)</a:t>
          </a:r>
          <a:endParaRPr lang="ru-RU" sz="1000" kern="1200" dirty="0"/>
        </a:p>
      </dsp:txBody>
      <dsp:txXfrm>
        <a:off x="5258024" y="2702605"/>
        <a:ext cx="1960604" cy="468297"/>
      </dsp:txXfrm>
    </dsp:sp>
    <dsp:sp modelId="{247AAF2F-3AB6-4AC6-A79D-C6B49E6A9D7D}">
      <dsp:nvSpPr>
        <dsp:cNvPr id="0" name=""/>
        <dsp:cNvSpPr/>
      </dsp:nvSpPr>
      <dsp:spPr>
        <a:xfrm rot="5400000">
          <a:off x="6194801" y="3228998"/>
          <a:ext cx="87051" cy="87051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8327E5D-FA10-41E8-9990-E020945522D2}">
      <dsp:nvSpPr>
        <dsp:cNvPr id="0" name=""/>
        <dsp:cNvSpPr/>
      </dsp:nvSpPr>
      <dsp:spPr>
        <a:xfrm>
          <a:off x="5243455" y="3359575"/>
          <a:ext cx="1989742" cy="49743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Применение ККТ, не осуществляющей передачу ФД</a:t>
          </a:r>
          <a:endParaRPr lang="ru-RU" sz="1300" kern="1200" dirty="0"/>
        </a:p>
      </dsp:txBody>
      <dsp:txXfrm>
        <a:off x="5258024" y="3374144"/>
        <a:ext cx="1960604" cy="4682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A6AC70-F375-435D-81B2-32D5C80D25AF}" type="datetimeFigureOut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371160-1113-4F10-A748-763222FD07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434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7988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5975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3963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1950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79498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DCCD-CA06-4007-B744-CC0BE73FF3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2EB19-4E39-45E2-A519-89E891AB82CD}" type="datetime1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E31C6-B326-43E5-BDFD-E47ED39B9AB0}" type="datetime1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Autofit/>
          </a:bodyPr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48019-D0E6-4FE0-BE73-F909E787E2C3}" type="datetime1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DE1F4-16B5-4C03-8819-61334013D6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21033-74AF-49FB-A50E-C52D809EE89E}" type="datetime1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6FCA3-380C-4447-AFE6-420CE8CE96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AB859-8F4D-4692-926E-38CB5ADC51B0}" type="datetime1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48756-9C54-46B8-9015-AA3C68BA42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2478466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/>
          <p:nvPr userDrawn="1"/>
        </p:nvSpPr>
        <p:spPr>
          <a:xfrm>
            <a:off x="5926138" y="3844925"/>
            <a:ext cx="923925" cy="282575"/>
          </a:xfrm>
          <a:prstGeom prst="rect">
            <a:avLst/>
          </a:prstGeom>
          <a:noFill/>
        </p:spPr>
        <p:txBody>
          <a:bodyPr lIns="71561" tIns="35780" rIns="71561" bIns="35780"/>
          <a:lstStyle/>
          <a:p>
            <a:pPr defTabSz="816296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89" y="558800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2EC95-2861-42E5-8236-628A125F57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/>
          <p:nvPr userDrawn="1"/>
        </p:nvSpPr>
        <p:spPr>
          <a:xfrm>
            <a:off x="5926138" y="3844925"/>
            <a:ext cx="923925" cy="282575"/>
          </a:xfrm>
          <a:prstGeom prst="rect">
            <a:avLst/>
          </a:prstGeom>
          <a:noFill/>
        </p:spPr>
        <p:txBody>
          <a:bodyPr lIns="71561" tIns="35780" rIns="71561" bIns="35780"/>
          <a:lstStyle/>
          <a:p>
            <a:pPr defTabSz="816296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0B488-767F-455A-83AB-4E77A512D6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833D-0564-4632-A825-8973346DED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19BEF-B996-4DB6-B116-63B4603E29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6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DA0AA-7C5A-4C25-AF02-2AEFFFE7C9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61867-E31F-4D98-9E47-7BAFB52E0372}" type="datetime1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611188" y="558800"/>
            <a:ext cx="76327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611188" y="1492250"/>
            <a:ext cx="76327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30" tIns="40815" rIns="81630" bIns="40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 defTabSz="81629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9365DB-9FF9-4B59-895B-2D1F1D9C774B}" type="datetime1">
              <a:rPr lang="ru-RU"/>
              <a:pPr>
                <a:defRPr/>
              </a:pPr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 defTabSz="81629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2638" y="4398963"/>
            <a:ext cx="504825" cy="51276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 defTabSz="816296" fontAlgn="auto">
              <a:lnSpc>
                <a:spcPts val="1878"/>
              </a:lnSpc>
              <a:spcBef>
                <a:spcPts val="0"/>
              </a:spcBef>
              <a:spcAft>
                <a:spcPts val="0"/>
              </a:spcAft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10ECF49-00F3-49F7-BE3D-ABC364A41D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61" r:id="rId13"/>
    <p:sldLayoutId id="2147483662" r:id="rId14"/>
    <p:sldLayoutId id="2147483663" r:id="rId15"/>
  </p:sldLayoutIdLst>
  <p:hf hdr="0" ftr="0" dt="0"/>
  <p:txStyles>
    <p:titleStyle>
      <a:lvl1pPr algn="l" defTabSz="815975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2pPr>
      <a:lvl3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3pPr>
      <a:lvl4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4pPr>
      <a:lvl5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5pPr>
      <a:lvl6pPr marL="4572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6pPr>
      <a:lvl7pPr marL="9144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7pPr>
      <a:lvl8pPr marL="13716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8pPr>
      <a:lvl9pPr marL="18288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9pPr>
    </p:titleStyle>
    <p:bodyStyle>
      <a:lvl1pPr marL="284163" algn="l" defTabSz="815975" rtl="0" eaLnBrk="0" fontAlgn="base" hangingPunct="0">
        <a:spcBef>
          <a:spcPct val="20000"/>
        </a:spcBef>
        <a:spcAft>
          <a:spcPct val="0"/>
        </a:spcAft>
        <a:buFont typeface="+mj-lt"/>
        <a:defRPr sz="2400" kern="1200">
          <a:solidFill>
            <a:srgbClr val="005AA9"/>
          </a:solidFill>
          <a:latin typeface="+mj-lt"/>
          <a:ea typeface="+mn-ea"/>
          <a:cs typeface="+mn-cs"/>
        </a:defRPr>
      </a:lvl1pPr>
      <a:lvl2pPr marL="284163" algn="l" defTabSz="815975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rgbClr val="504F53"/>
          </a:solidFill>
          <a:latin typeface="+mj-lt"/>
          <a:ea typeface="+mn-ea"/>
          <a:cs typeface="+mn-cs"/>
        </a:defRPr>
      </a:lvl2pPr>
      <a:lvl3pPr marL="557213" indent="-203200" algn="l" defTabSz="8159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04F53"/>
          </a:solidFill>
          <a:latin typeface="+mj-lt"/>
          <a:ea typeface="+mn-ea"/>
          <a:cs typeface="+mn-cs"/>
        </a:defRPr>
      </a:lvl3pPr>
      <a:lvl4pPr indent="280988" algn="just" defTabSz="815975" rtl="0" eaLnBrk="0" fontAlgn="base" hangingPunct="0">
        <a:lnSpc>
          <a:spcPts val="1900"/>
        </a:lnSpc>
        <a:spcBef>
          <a:spcPts val="400"/>
        </a:spcBef>
        <a:spcAft>
          <a:spcPct val="0"/>
        </a:spcAft>
        <a:buFont typeface="Arial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122363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>
          <a:xfrm>
            <a:off x="361950" y="3147060"/>
            <a:ext cx="8505825" cy="1282065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85000"/>
              </a:lnSpc>
            </a:pP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2800" dirty="0"/>
              <a:t>Новый порядок применения онлайн-касс</a:t>
            </a:r>
            <a:r>
              <a:rPr lang="ru-RU" sz="2800" dirty="0" smtClean="0"/>
              <a:t>.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ru-RU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12788" y="1924050"/>
            <a:ext cx="7315200" cy="1008063"/>
          </a:xfrm>
          <a:prstGeom prst="rect">
            <a:avLst/>
          </a:prstGeom>
        </p:spPr>
        <p:txBody>
          <a:bodyPr lIns="104306" tIns="52153" rIns="104306" bIns="52153" anchor="ctr"/>
          <a:lstStyle/>
          <a:p>
            <a:pPr algn="ctr" defTabSz="1042988"/>
            <a:r>
              <a:rPr lang="ru-RU" sz="2000" b="1" dirty="0" smtClean="0">
                <a:solidFill>
                  <a:schemeClr val="bg1"/>
                </a:solidFill>
                <a:latin typeface="Calibri" pitchFamily="34" charset="0"/>
              </a:rPr>
              <a:t>ИФНС РОССИИ ПО ЗАТО СЕВЕРСК </a:t>
            </a:r>
          </a:p>
          <a:p>
            <a:pPr algn="ctr" defTabSz="1042988"/>
            <a:r>
              <a:rPr lang="ru-RU" sz="2000" b="1" dirty="0" smtClean="0">
                <a:solidFill>
                  <a:schemeClr val="bg1"/>
                </a:solidFill>
                <a:latin typeface="Calibri" pitchFamily="34" charset="0"/>
              </a:rPr>
              <a:t>ТОМСКОЙ </a:t>
            </a:r>
            <a:r>
              <a:rPr lang="ru-RU" sz="2000" b="1" dirty="0">
                <a:solidFill>
                  <a:schemeClr val="bg1"/>
                </a:solidFill>
                <a:latin typeface="Calibri" pitchFamily="34" charset="0"/>
              </a:rPr>
              <a:t>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9"/>
          <p:cNvSpPr>
            <a:spLocks noGrp="1"/>
          </p:cNvSpPr>
          <p:nvPr>
            <p:ph type="title"/>
          </p:nvPr>
        </p:nvSpPr>
        <p:spPr>
          <a:xfrm>
            <a:off x="276225" y="430479"/>
            <a:ext cx="8610600" cy="42677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Новый порядок в цифрах</a:t>
            </a:r>
            <a:r>
              <a:rPr lang="ru-RU" sz="2600" dirty="0"/>
              <a:t/>
            </a:r>
            <a:br>
              <a:rPr lang="ru-RU" sz="2600" dirty="0"/>
            </a:br>
            <a:endParaRPr lang="ru-RU" sz="2600" dirty="0"/>
          </a:p>
        </p:txBody>
      </p:sp>
      <p:sp>
        <p:nvSpPr>
          <p:cNvPr id="16387" name="Номер слайда 5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  <a:defRPr/>
            </a:pPr>
            <a:fld id="{1EAF574E-2402-4566-869C-8A4FF0B406F8}" type="slidenum">
              <a:rPr lang="ru-RU">
                <a:solidFill>
                  <a:prstClr val="white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28383" y="1047751"/>
            <a:ext cx="1614718" cy="1190814"/>
            <a:chOff x="0" y="250230"/>
            <a:chExt cx="2461022" cy="1476613"/>
          </a:xfrm>
          <a:solidFill>
            <a:srgbClr val="008E40"/>
          </a:solidFill>
          <a:scene3d>
            <a:camera prst="orthographicFront"/>
            <a:lightRig rig="flat" dir="t"/>
          </a:scene3d>
        </p:grpSpPr>
        <p:sp>
          <p:nvSpPr>
            <p:cNvPr id="6" name="Прямоугольник 5"/>
            <p:cNvSpPr/>
            <p:nvPr/>
          </p:nvSpPr>
          <p:spPr>
            <a:xfrm>
              <a:off x="0" y="250231"/>
              <a:ext cx="2461022" cy="86634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250230"/>
              <a:ext cx="2461022" cy="1476613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21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 </a:t>
              </a:r>
              <a:r>
                <a:rPr lang="ru-RU" b="1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оператор </a:t>
              </a:r>
              <a:r>
                <a:rPr lang="ru-RU" b="1" dirty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фискальных данных </a:t>
              </a: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2057400" y="1058075"/>
            <a:ext cx="1543058" cy="2523325"/>
            <a:chOff x="3174443" y="1455177"/>
            <a:chExt cx="2461030" cy="3246600"/>
          </a:xfrm>
          <a:solidFill>
            <a:srgbClr val="008E40"/>
          </a:solidFill>
        </p:grpSpPr>
        <p:grpSp>
          <p:nvGrpSpPr>
            <p:cNvPr id="14" name="Группа 13"/>
            <p:cNvGrpSpPr/>
            <p:nvPr/>
          </p:nvGrpSpPr>
          <p:grpSpPr>
            <a:xfrm>
              <a:off x="3174443" y="1455177"/>
              <a:ext cx="2461030" cy="1476613"/>
              <a:chOff x="2718683" y="247641"/>
              <a:chExt cx="2461030" cy="1476613"/>
            </a:xfrm>
            <a:grpFill/>
            <a:scene3d>
              <a:camera prst="orthographicFront"/>
              <a:lightRig rig="flat" dir="t"/>
            </a:scene3d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2718683" y="247641"/>
                <a:ext cx="2461017" cy="1476613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6" name="Прямоугольник 15"/>
              <p:cNvSpPr/>
              <p:nvPr/>
            </p:nvSpPr>
            <p:spPr>
              <a:xfrm>
                <a:off x="2718691" y="247641"/>
                <a:ext cx="2461022" cy="1476613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sz="2000" b="1" dirty="0" smtClean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rPr>
                  <a:t>47 </a:t>
                </a:r>
                <a:endParaRPr lang="ru-RU" sz="2000" b="1" dirty="0">
                  <a:solidFill>
                    <a:schemeClr val="bg1"/>
                  </a:solidFill>
                  <a:latin typeface="+mj-lt"/>
                  <a:ea typeface="+mj-ea"/>
                  <a:cs typeface="+mj-cs"/>
                </a:endParaRPr>
              </a:p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b="1" dirty="0" smtClean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rPr>
                  <a:t>производителей </a:t>
                </a:r>
                <a:r>
                  <a:rPr lang="ru-RU" b="1" dirty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rPr>
                  <a:t>ККТ</a:t>
                </a:r>
              </a:p>
            </p:txBody>
          </p:sp>
        </p:grpSp>
        <p:grpSp>
          <p:nvGrpSpPr>
            <p:cNvPr id="23" name="Группа 22"/>
            <p:cNvGrpSpPr/>
            <p:nvPr/>
          </p:nvGrpSpPr>
          <p:grpSpPr>
            <a:xfrm>
              <a:off x="3174451" y="3225164"/>
              <a:ext cx="2461022" cy="1476613"/>
              <a:chOff x="2730110" y="2077259"/>
              <a:chExt cx="2461022" cy="1476613"/>
            </a:xfrm>
            <a:grpFill/>
            <a:scene3d>
              <a:camera prst="orthographicFront"/>
              <a:lightRig rig="flat" dir="t"/>
            </a:scene3d>
          </p:grpSpPr>
          <p:sp>
            <p:nvSpPr>
              <p:cNvPr id="24" name="Прямоугольник 23"/>
              <p:cNvSpPr/>
              <p:nvPr/>
            </p:nvSpPr>
            <p:spPr>
              <a:xfrm>
                <a:off x="2730110" y="2077259"/>
                <a:ext cx="2461022" cy="1476613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5" name="Прямоугольник 24"/>
              <p:cNvSpPr/>
              <p:nvPr/>
            </p:nvSpPr>
            <p:spPr>
              <a:xfrm>
                <a:off x="2730110" y="2077259"/>
                <a:ext cx="2461022" cy="1476613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sz="2000" b="1" dirty="0" smtClean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rPr>
                  <a:t>170 </a:t>
                </a:r>
                <a:endParaRPr lang="ru-RU" sz="2000" b="1" dirty="0">
                  <a:solidFill>
                    <a:schemeClr val="bg1"/>
                  </a:solidFill>
                  <a:latin typeface="+mj-lt"/>
                  <a:ea typeface="+mj-ea"/>
                  <a:cs typeface="+mj-cs"/>
                </a:endParaRPr>
              </a:p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b="1" dirty="0" smtClean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rPr>
                  <a:t>моделей </a:t>
                </a:r>
                <a:r>
                  <a:rPr lang="ru-RU" b="1" dirty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rPr>
                  <a:t>ККТ в </a:t>
                </a:r>
                <a:r>
                  <a:rPr lang="ru-RU" b="1" dirty="0" smtClean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rPr>
                  <a:t>реестре</a:t>
                </a:r>
                <a:endParaRPr lang="ru-RU" b="1" dirty="0">
                  <a:solidFill>
                    <a:schemeClr val="bg1"/>
                  </a:solidFill>
                  <a:latin typeface="+mj-lt"/>
                  <a:ea typeface="+mj-ea"/>
                  <a:cs typeface="+mj-cs"/>
                </a:endParaRPr>
              </a:p>
            </p:txBody>
          </p:sp>
        </p:grpSp>
      </p:grpSp>
      <p:grpSp>
        <p:nvGrpSpPr>
          <p:cNvPr id="2" name="Группа 1"/>
          <p:cNvGrpSpPr/>
          <p:nvPr/>
        </p:nvGrpSpPr>
        <p:grpSpPr>
          <a:xfrm>
            <a:off x="3733408" y="1057276"/>
            <a:ext cx="1533915" cy="2524124"/>
            <a:chOff x="5819390" y="1455177"/>
            <a:chExt cx="2461025" cy="3246600"/>
          </a:xfrm>
          <a:solidFill>
            <a:srgbClr val="BD6529"/>
          </a:solidFill>
        </p:grpSpPr>
        <p:grpSp>
          <p:nvGrpSpPr>
            <p:cNvPr id="17" name="Группа 16"/>
            <p:cNvGrpSpPr/>
            <p:nvPr/>
          </p:nvGrpSpPr>
          <p:grpSpPr>
            <a:xfrm>
              <a:off x="5819390" y="1455177"/>
              <a:ext cx="2461024" cy="1476613"/>
              <a:chOff x="5414249" y="266695"/>
              <a:chExt cx="2461024" cy="1476613"/>
            </a:xfrm>
            <a:grpFill/>
            <a:scene3d>
              <a:camera prst="orthographicFront"/>
              <a:lightRig rig="flat" dir="t"/>
            </a:scene3d>
          </p:grpSpPr>
          <p:sp>
            <p:nvSpPr>
              <p:cNvPr id="18" name="Прямоугольник 17"/>
              <p:cNvSpPr/>
              <p:nvPr/>
            </p:nvSpPr>
            <p:spPr>
              <a:xfrm>
                <a:off x="5414250" y="266695"/>
                <a:ext cx="2461023" cy="1476613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9" name="Прямоугольник 18"/>
              <p:cNvSpPr/>
              <p:nvPr/>
            </p:nvSpPr>
            <p:spPr>
              <a:xfrm>
                <a:off x="5414249" y="266695"/>
                <a:ext cx="2461022" cy="1476613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sz="2000" b="1" dirty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rPr>
                  <a:t>7</a:t>
                </a: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b="1" dirty="0" smtClean="0"/>
                  <a:t> производителей ФН</a:t>
                </a:r>
                <a:endParaRPr lang="ru-RU" sz="1200" kern="1200" dirty="0"/>
              </a:p>
            </p:txBody>
          </p:sp>
        </p:grpSp>
        <p:grpSp>
          <p:nvGrpSpPr>
            <p:cNvPr id="26" name="Группа 25"/>
            <p:cNvGrpSpPr/>
            <p:nvPr/>
          </p:nvGrpSpPr>
          <p:grpSpPr>
            <a:xfrm>
              <a:off x="5819390" y="3225164"/>
              <a:ext cx="2461025" cy="1476613"/>
              <a:chOff x="5414249" y="1993796"/>
              <a:chExt cx="2461025" cy="1476613"/>
            </a:xfrm>
            <a:grpFill/>
            <a:scene3d>
              <a:camera prst="orthographicFront"/>
              <a:lightRig rig="flat" dir="t"/>
            </a:scene3d>
          </p:grpSpPr>
          <p:sp>
            <p:nvSpPr>
              <p:cNvPr id="27" name="Прямоугольник 26"/>
              <p:cNvSpPr/>
              <p:nvPr/>
            </p:nvSpPr>
            <p:spPr>
              <a:xfrm>
                <a:off x="5414252" y="1993797"/>
                <a:ext cx="2461022" cy="1476612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8" name="Прямоугольник 27"/>
              <p:cNvSpPr/>
              <p:nvPr/>
            </p:nvSpPr>
            <p:spPr>
              <a:xfrm>
                <a:off x="5414249" y="1993796"/>
                <a:ext cx="2461022" cy="1476613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sz="2000" b="1" dirty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rPr>
                  <a:t>18 </a:t>
                </a:r>
              </a:p>
              <a:p>
                <a:pPr lvl="0" algn="ctr" defTabSz="711200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sz="1400" b="1" dirty="0" smtClean="0"/>
                  <a:t>моделей ФН в реестре</a:t>
                </a:r>
                <a:endParaRPr lang="ru-RU" sz="1200" kern="1200" dirty="0"/>
              </a:p>
            </p:txBody>
          </p:sp>
        </p:grpSp>
      </p:grpSp>
      <p:grpSp>
        <p:nvGrpSpPr>
          <p:cNvPr id="45" name="Группа 44"/>
          <p:cNvGrpSpPr/>
          <p:nvPr/>
        </p:nvGrpSpPr>
        <p:grpSpPr>
          <a:xfrm>
            <a:off x="5419335" y="1062679"/>
            <a:ext cx="1648213" cy="2518722"/>
            <a:chOff x="5819390" y="1455177"/>
            <a:chExt cx="2461022" cy="3246600"/>
          </a:xfrm>
          <a:solidFill>
            <a:srgbClr val="009A46"/>
          </a:solidFill>
        </p:grpSpPr>
        <p:grpSp>
          <p:nvGrpSpPr>
            <p:cNvPr id="46" name="Группа 45"/>
            <p:cNvGrpSpPr/>
            <p:nvPr/>
          </p:nvGrpSpPr>
          <p:grpSpPr>
            <a:xfrm>
              <a:off x="5819390" y="1455177"/>
              <a:ext cx="2461022" cy="1476613"/>
              <a:chOff x="5414249" y="266695"/>
              <a:chExt cx="2461022" cy="1476613"/>
            </a:xfrm>
            <a:grpFill/>
            <a:scene3d>
              <a:camera prst="orthographicFront"/>
              <a:lightRig rig="flat" dir="t"/>
            </a:scene3d>
          </p:grpSpPr>
          <p:sp>
            <p:nvSpPr>
              <p:cNvPr id="50" name="Прямоугольник 49"/>
              <p:cNvSpPr/>
              <p:nvPr/>
            </p:nvSpPr>
            <p:spPr>
              <a:xfrm>
                <a:off x="5414249" y="266695"/>
                <a:ext cx="2461022" cy="1476613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51" name="Прямоугольник 50"/>
              <p:cNvSpPr/>
              <p:nvPr/>
            </p:nvSpPr>
            <p:spPr>
              <a:xfrm>
                <a:off x="5414249" y="266695"/>
                <a:ext cx="2461022" cy="1476613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sz="2000" b="1" dirty="0" smtClean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rPr>
                  <a:t>917 </a:t>
                </a:r>
                <a:r>
                  <a:rPr lang="ru-RU" sz="2000" b="1" dirty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rPr>
                  <a:t>тыс. </a:t>
                </a: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b="1" dirty="0" smtClean="0"/>
                  <a:t>ЮЛ и ИП зарегистрировали ККТ в НО</a:t>
                </a:r>
                <a:endParaRPr lang="ru-RU" sz="1200" kern="1200" dirty="0"/>
              </a:p>
            </p:txBody>
          </p:sp>
        </p:grpSp>
        <p:grpSp>
          <p:nvGrpSpPr>
            <p:cNvPr id="47" name="Группа 46"/>
            <p:cNvGrpSpPr/>
            <p:nvPr/>
          </p:nvGrpSpPr>
          <p:grpSpPr>
            <a:xfrm>
              <a:off x="5819390" y="3225164"/>
              <a:ext cx="2461022" cy="1476613"/>
              <a:chOff x="5414249" y="1993796"/>
              <a:chExt cx="2461022" cy="1476613"/>
            </a:xfrm>
            <a:grpFill/>
            <a:scene3d>
              <a:camera prst="orthographicFront"/>
              <a:lightRig rig="flat" dir="t"/>
            </a:scene3d>
          </p:grpSpPr>
          <p:sp>
            <p:nvSpPr>
              <p:cNvPr id="48" name="Прямоугольник 47"/>
              <p:cNvSpPr/>
              <p:nvPr/>
            </p:nvSpPr>
            <p:spPr>
              <a:xfrm>
                <a:off x="5414249" y="1993796"/>
                <a:ext cx="2461022" cy="1476613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49" name="Прямоугольник 48"/>
              <p:cNvSpPr/>
              <p:nvPr/>
            </p:nvSpPr>
            <p:spPr>
              <a:xfrm>
                <a:off x="5414249" y="1993796"/>
                <a:ext cx="2461022" cy="1476613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algn="ctr" defTabSz="711200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sz="2000" b="1" dirty="0" smtClean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rPr>
                  <a:t>2,4 </a:t>
                </a:r>
                <a:r>
                  <a:rPr lang="ru-RU" sz="2000" b="1" dirty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rPr>
                  <a:t>млн.</a:t>
                </a:r>
              </a:p>
              <a:p>
                <a:pPr lvl="0" algn="ctr" defTabSz="711200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ru-RU" sz="1400" b="1" dirty="0" smtClean="0"/>
                  <a:t>ККТ зарегистрировано в НО</a:t>
                </a:r>
                <a:endParaRPr lang="ru-RU" sz="1200" kern="1200" dirty="0"/>
              </a:p>
            </p:txBody>
          </p:sp>
        </p:grpSp>
      </p:grpSp>
      <p:grpSp>
        <p:nvGrpSpPr>
          <p:cNvPr id="32" name="Группа 31"/>
          <p:cNvGrpSpPr/>
          <p:nvPr/>
        </p:nvGrpSpPr>
        <p:grpSpPr>
          <a:xfrm>
            <a:off x="7186383" y="1053155"/>
            <a:ext cx="1614718" cy="1177272"/>
            <a:chOff x="0" y="250230"/>
            <a:chExt cx="2461022" cy="1476613"/>
          </a:xfrm>
          <a:solidFill>
            <a:srgbClr val="008E40"/>
          </a:solidFill>
          <a:scene3d>
            <a:camera prst="orthographicFront"/>
            <a:lightRig rig="flat" dir="t"/>
          </a:scene3d>
        </p:grpSpPr>
        <p:sp>
          <p:nvSpPr>
            <p:cNvPr id="33" name="Прямоугольник 32"/>
            <p:cNvSpPr/>
            <p:nvPr/>
          </p:nvSpPr>
          <p:spPr>
            <a:xfrm>
              <a:off x="0" y="250231"/>
              <a:ext cx="2461022" cy="86634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Прямоугольник 33"/>
            <p:cNvSpPr/>
            <p:nvPr/>
          </p:nvSpPr>
          <p:spPr>
            <a:xfrm>
              <a:off x="0" y="250230"/>
              <a:ext cx="2461022" cy="1476613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000" b="1" dirty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8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 </a:t>
              </a:r>
              <a:r>
                <a:rPr lang="ru-RU" b="1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экспертных организаций</a:t>
              </a:r>
              <a:endParaRPr lang="ru-RU" b="1" dirty="0">
                <a:solidFill>
                  <a:schemeClr val="bg1"/>
                </a:solidFill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3733405" y="3743326"/>
            <a:ext cx="1533916" cy="1123949"/>
            <a:chOff x="-2" y="250230"/>
            <a:chExt cx="2461024" cy="1476613"/>
          </a:xfrm>
          <a:solidFill>
            <a:srgbClr val="BD6529"/>
          </a:solidFill>
          <a:scene3d>
            <a:camera prst="orthographicFront"/>
            <a:lightRig rig="flat" dir="t"/>
          </a:scene3d>
        </p:grpSpPr>
        <p:sp>
          <p:nvSpPr>
            <p:cNvPr id="38" name="Прямоугольник 37"/>
            <p:cNvSpPr/>
            <p:nvPr/>
          </p:nvSpPr>
          <p:spPr>
            <a:xfrm>
              <a:off x="0" y="250231"/>
              <a:ext cx="2461022" cy="866345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Прямоугольник 38"/>
            <p:cNvSpPr/>
            <p:nvPr/>
          </p:nvSpPr>
          <p:spPr>
            <a:xfrm>
              <a:off x="-2" y="250230"/>
              <a:ext cx="2461022" cy="1476613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4,4 млн. ККТ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4,3 млн ФН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err="1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экз</a:t>
              </a:r>
              <a:r>
                <a:rPr lang="ru-RU" sz="1400" b="1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-в   в реестре </a:t>
              </a:r>
              <a:endParaRPr lang="ru-RU" sz="1400" b="1" dirty="0">
                <a:solidFill>
                  <a:schemeClr val="bg1"/>
                </a:solidFill>
                <a:latin typeface="+mj-lt"/>
                <a:ea typeface="+mj-ea"/>
                <a:cs typeface="+mj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049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9"/>
          <p:cNvSpPr>
            <a:spLocks noGrp="1"/>
          </p:cNvSpPr>
          <p:nvPr>
            <p:ph type="title"/>
          </p:nvPr>
        </p:nvSpPr>
        <p:spPr>
          <a:xfrm>
            <a:off x="395536" y="411429"/>
            <a:ext cx="7920880" cy="52011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Электронная регистрация ККТ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16387" name="Номер слайда 5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  <a:defRPr/>
            </a:pPr>
            <a:fld id="{1EAF574E-2402-4566-869C-8A4FF0B406F8}" type="slidenum">
              <a:rPr lang="ru-RU">
                <a:solidFill>
                  <a:prstClr val="white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991" y="959414"/>
            <a:ext cx="5205401" cy="2404377"/>
          </a:xfrm>
          <a:prstGeom prst="rect">
            <a:avLst/>
          </a:prstGeom>
        </p:spPr>
      </p:pic>
      <p:sp>
        <p:nvSpPr>
          <p:cNvPr id="31" name="Прямоугольник 30"/>
          <p:cNvSpPr/>
          <p:nvPr/>
        </p:nvSpPr>
        <p:spPr>
          <a:xfrm>
            <a:off x="484554" y="3401891"/>
            <a:ext cx="78395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1500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обеспечение регистрации ККТ в налоговых органах на месте эксплуатации (без посещения ИФНС), в том числе через личный кабинет налогоплательщика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1500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контроль целостности и исправности ККТ при регистрации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1500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максимальная оптимизация  процедуры регистрации</a:t>
            </a:r>
          </a:p>
        </p:txBody>
      </p:sp>
    </p:spTree>
    <p:extLst>
      <p:ext uri="{BB962C8B-B14F-4D97-AF65-F5344CB8AC3E}">
        <p14:creationId xmlns:p14="http://schemas.microsoft.com/office/powerpoint/2010/main" val="318362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9"/>
          <p:cNvSpPr>
            <a:spLocks noGrp="1"/>
          </p:cNvSpPr>
          <p:nvPr>
            <p:ph type="title"/>
          </p:nvPr>
        </p:nvSpPr>
        <p:spPr>
          <a:xfrm>
            <a:off x="395536" y="630504"/>
            <a:ext cx="7920880" cy="52011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Преимущества нового порядка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16387" name="Номер слайда 5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  <a:defRPr/>
            </a:pPr>
            <a:fld id="{1EAF574E-2402-4566-869C-8A4FF0B406F8}" type="slidenum">
              <a:rPr lang="ru-RU">
                <a:solidFill>
                  <a:prstClr val="white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423631" y="1439054"/>
            <a:ext cx="2461022" cy="3246600"/>
            <a:chOff x="423631" y="1455177"/>
            <a:chExt cx="2461022" cy="3246600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423631" y="1455177"/>
              <a:ext cx="2461022" cy="1476613"/>
              <a:chOff x="0" y="250230"/>
              <a:chExt cx="2461022" cy="1476613"/>
            </a:xfrm>
            <a:scene3d>
              <a:camera prst="orthographicFront"/>
              <a:lightRig rig="flat" dir="t"/>
            </a:scene3d>
          </p:grpSpPr>
          <p:sp>
            <p:nvSpPr>
              <p:cNvPr id="6" name="Прямоугольник 5"/>
              <p:cNvSpPr/>
              <p:nvPr/>
            </p:nvSpPr>
            <p:spPr>
              <a:xfrm>
                <a:off x="0" y="250230"/>
                <a:ext cx="2461022" cy="1476613"/>
              </a:xfrm>
              <a:prstGeom prst="rect">
                <a:avLst/>
              </a:prstGeom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" name="Прямоугольник 6"/>
              <p:cNvSpPr/>
              <p:nvPr/>
            </p:nvSpPr>
            <p:spPr>
              <a:xfrm>
                <a:off x="0" y="250230"/>
                <a:ext cx="2461022" cy="147661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 smtClean="0"/>
                  <a:t>СНИЖЕНИЕ РАСХОДОВ </a:t>
                </a: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ru-RU" sz="1400" kern="1200" dirty="0" smtClean="0"/>
                  <a:t>- отказ от  договора с ЦТО</a:t>
                </a: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 smtClean="0"/>
                  <a:t>- увеличение срока службы ФН с 13 до 36 месяцев </a:t>
                </a:r>
                <a:endParaRPr lang="ru-RU" sz="1400" kern="1200" dirty="0"/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423631" y="3225164"/>
              <a:ext cx="2461022" cy="1476613"/>
              <a:chOff x="59753" y="2094501"/>
              <a:chExt cx="2461022" cy="1476613"/>
            </a:xfrm>
            <a:scene3d>
              <a:camera prst="orthographicFront"/>
              <a:lightRig rig="flat" dir="t"/>
            </a:scene3d>
          </p:grpSpPr>
          <p:sp>
            <p:nvSpPr>
              <p:cNvPr id="21" name="Прямоугольник 20"/>
              <p:cNvSpPr/>
              <p:nvPr/>
            </p:nvSpPr>
            <p:spPr>
              <a:xfrm>
                <a:off x="59753" y="2094501"/>
                <a:ext cx="2461022" cy="1476613"/>
              </a:xfrm>
              <a:prstGeom prst="rect">
                <a:avLst/>
              </a:prstGeom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Прямоугольник 21"/>
              <p:cNvSpPr/>
              <p:nvPr/>
            </p:nvSpPr>
            <p:spPr>
              <a:xfrm>
                <a:off x="59753" y="2094501"/>
                <a:ext cx="2461022" cy="147661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 smtClean="0"/>
                  <a:t>УДАЛЕНАЯ РЕГИСТРАЦИЯ</a:t>
                </a: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 smtClean="0"/>
                  <a:t>возможность регистрации ККТ через Личный кабинет налогоплательщика</a:t>
                </a:r>
                <a:endParaRPr lang="ru-RU" sz="1400" kern="1200" dirty="0"/>
              </a:p>
            </p:txBody>
          </p:sp>
        </p:grpSp>
      </p:grpSp>
      <p:grpSp>
        <p:nvGrpSpPr>
          <p:cNvPr id="3" name="Группа 2"/>
          <p:cNvGrpSpPr/>
          <p:nvPr/>
        </p:nvGrpSpPr>
        <p:grpSpPr>
          <a:xfrm>
            <a:off x="3121510" y="1439054"/>
            <a:ext cx="2461022" cy="3246600"/>
            <a:chOff x="3174451" y="1455177"/>
            <a:chExt cx="2461022" cy="3246600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3174451" y="1455177"/>
              <a:ext cx="2461022" cy="1476613"/>
              <a:chOff x="2718691" y="247641"/>
              <a:chExt cx="2461022" cy="1476613"/>
            </a:xfrm>
            <a:scene3d>
              <a:camera prst="orthographicFront"/>
              <a:lightRig rig="flat" dir="t"/>
            </a:scene3d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2718691" y="247641"/>
                <a:ext cx="2461022" cy="1476613"/>
              </a:xfrm>
              <a:prstGeom prst="rect">
                <a:avLst/>
              </a:prstGeom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Прямоугольник 15"/>
              <p:cNvSpPr/>
              <p:nvPr/>
            </p:nvSpPr>
            <p:spPr>
              <a:xfrm>
                <a:off x="2718691" y="247641"/>
                <a:ext cx="2461022" cy="147661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900" kern="1200" dirty="0" smtClean="0"/>
              </a:p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 smtClean="0"/>
                  <a:t>АВТОМАТИЗАЦИЯ УПРАВЛЕНИЯ</a:t>
                </a:r>
              </a:p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kern="1200" dirty="0" smtClean="0"/>
                  <a:t>IT-</a:t>
                </a:r>
                <a:r>
                  <a:rPr lang="ru-RU" sz="1400" kern="1200" dirty="0" smtClean="0"/>
                  <a:t>технологии для планирования, управления и контроля операций </a:t>
                </a:r>
              </a:p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400" kern="1200" dirty="0"/>
              </a:p>
            </p:txBody>
          </p:sp>
        </p:grpSp>
        <p:grpSp>
          <p:nvGrpSpPr>
            <p:cNvPr id="23" name="Группа 22"/>
            <p:cNvGrpSpPr/>
            <p:nvPr/>
          </p:nvGrpSpPr>
          <p:grpSpPr>
            <a:xfrm>
              <a:off x="3174451" y="3225164"/>
              <a:ext cx="2461022" cy="1476613"/>
              <a:chOff x="2730110" y="2077259"/>
              <a:chExt cx="2461022" cy="1476613"/>
            </a:xfrm>
            <a:scene3d>
              <a:camera prst="orthographicFront"/>
              <a:lightRig rig="flat" dir="t"/>
            </a:scene3d>
          </p:grpSpPr>
          <p:sp>
            <p:nvSpPr>
              <p:cNvPr id="24" name="Прямоугольник 23"/>
              <p:cNvSpPr/>
              <p:nvPr/>
            </p:nvSpPr>
            <p:spPr>
              <a:xfrm>
                <a:off x="2730110" y="2077259"/>
                <a:ext cx="2461022" cy="1476613"/>
              </a:xfrm>
              <a:prstGeom prst="rect">
                <a:avLst/>
              </a:prstGeom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Прямоугольник 24"/>
              <p:cNvSpPr/>
              <p:nvPr/>
            </p:nvSpPr>
            <p:spPr>
              <a:xfrm>
                <a:off x="2730110" y="2077259"/>
                <a:ext cx="2461022" cy="147661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 smtClean="0"/>
                  <a:t>ЗАЩИТА ПРАВ ПОТРЕБИТЕЛЯ</a:t>
                </a: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 smtClean="0"/>
                  <a:t>получение чека на телефон или электронную почту</a:t>
                </a:r>
                <a:endParaRPr lang="ru-RU" sz="1400" kern="1200" dirty="0"/>
              </a:p>
            </p:txBody>
          </p:sp>
        </p:grpSp>
      </p:grpSp>
      <p:grpSp>
        <p:nvGrpSpPr>
          <p:cNvPr id="2" name="Группа 1"/>
          <p:cNvGrpSpPr/>
          <p:nvPr/>
        </p:nvGrpSpPr>
        <p:grpSpPr>
          <a:xfrm>
            <a:off x="5819390" y="1439054"/>
            <a:ext cx="2461022" cy="3246600"/>
            <a:chOff x="5819390" y="1455177"/>
            <a:chExt cx="2461022" cy="3246600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5819390" y="1455177"/>
              <a:ext cx="2461022" cy="1476613"/>
              <a:chOff x="5414249" y="266695"/>
              <a:chExt cx="2461022" cy="1476613"/>
            </a:xfrm>
            <a:scene3d>
              <a:camera prst="orthographicFront"/>
              <a:lightRig rig="flat" dir="t"/>
            </a:scene3d>
          </p:grpSpPr>
          <p:sp>
            <p:nvSpPr>
              <p:cNvPr id="18" name="Прямоугольник 17"/>
              <p:cNvSpPr/>
              <p:nvPr/>
            </p:nvSpPr>
            <p:spPr>
              <a:xfrm>
                <a:off x="5414249" y="266695"/>
                <a:ext cx="2461022" cy="1476613"/>
              </a:xfrm>
              <a:prstGeom prst="rect">
                <a:avLst/>
              </a:prstGeom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Прямоугольник 18"/>
              <p:cNvSpPr/>
              <p:nvPr/>
            </p:nvSpPr>
            <p:spPr>
              <a:xfrm>
                <a:off x="5414249" y="266695"/>
                <a:ext cx="2461022" cy="147661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 smtClean="0"/>
                  <a:t>ОТКАЗ ОТ ПЕРВИЧКИ</a:t>
                </a: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800" kern="1200" dirty="0" smtClean="0"/>
                  <a:t> </a:t>
                </a:r>
                <a:r>
                  <a:rPr lang="ru-RU" sz="1400" kern="1200" dirty="0" smtClean="0"/>
                  <a:t>отсутствие обязанности </a:t>
                </a:r>
                <a:r>
                  <a:rPr lang="en-US" sz="1400" kern="1200" dirty="0" smtClean="0"/>
                  <a:t> </a:t>
                </a:r>
                <a:r>
                  <a:rPr lang="ru-RU" sz="1400" kern="1200" dirty="0" smtClean="0"/>
                  <a:t>применения 9 первичных форм отчетности (КМ)</a:t>
                </a:r>
                <a:endParaRPr lang="ru-RU" sz="1400" kern="1200" dirty="0"/>
              </a:p>
            </p:txBody>
          </p:sp>
        </p:grpSp>
        <p:grpSp>
          <p:nvGrpSpPr>
            <p:cNvPr id="26" name="Группа 25"/>
            <p:cNvGrpSpPr/>
            <p:nvPr/>
          </p:nvGrpSpPr>
          <p:grpSpPr>
            <a:xfrm>
              <a:off x="5819390" y="3225164"/>
              <a:ext cx="2461022" cy="1476613"/>
              <a:chOff x="5414249" y="1993796"/>
              <a:chExt cx="2461022" cy="1476613"/>
            </a:xfrm>
            <a:scene3d>
              <a:camera prst="orthographicFront"/>
              <a:lightRig rig="flat" dir="t"/>
            </a:scene3d>
          </p:grpSpPr>
          <p:sp>
            <p:nvSpPr>
              <p:cNvPr id="27" name="Прямоугольник 26"/>
              <p:cNvSpPr/>
              <p:nvPr/>
            </p:nvSpPr>
            <p:spPr>
              <a:xfrm>
                <a:off x="5414249" y="1993796"/>
                <a:ext cx="2461022" cy="1476613"/>
              </a:xfrm>
              <a:prstGeom prst="rect">
                <a:avLst/>
              </a:prstGeom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8" name="Прямоугольник 27"/>
              <p:cNvSpPr/>
              <p:nvPr/>
            </p:nvSpPr>
            <p:spPr>
              <a:xfrm>
                <a:off x="5414249" y="1993796"/>
                <a:ext cx="2461022" cy="147661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600" b="1" kern="1200" dirty="0" smtClean="0"/>
                  <a:t>СОКРАЩЕНИЕ ПРОВЕРОК</a:t>
                </a: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 smtClean="0"/>
                  <a:t>создание среды доверия между предпринимателем и налоговым органом</a:t>
                </a:r>
                <a:endParaRPr lang="ru-RU" sz="1400" kern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171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единительная линия 17"/>
          <p:cNvCxnSpPr/>
          <p:nvPr/>
        </p:nvCxnSpPr>
        <p:spPr>
          <a:xfrm>
            <a:off x="4551289" y="1097280"/>
            <a:ext cx="0" cy="239858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644640" y="1097280"/>
            <a:ext cx="0" cy="355811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7" name="Номер слайда 5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  <a:defRPr/>
            </a:pPr>
            <a:fld id="{1EAF574E-2402-4566-869C-8A4FF0B406F8}" type="slidenum">
              <a:rPr lang="ru-RU">
                <a:solidFill>
                  <a:prstClr val="white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2"/>
          <p:cNvSpPr>
            <a:spLocks noGrp="1" noChangeAspect="1"/>
          </p:cNvSpPr>
          <p:nvPr>
            <p:ph type="title"/>
          </p:nvPr>
        </p:nvSpPr>
        <p:spPr>
          <a:xfrm>
            <a:off x="395288" y="325120"/>
            <a:ext cx="7921625" cy="433388"/>
          </a:xfrm>
        </p:spPr>
        <p:txBody>
          <a:bodyPr/>
          <a:lstStyle/>
          <a:p>
            <a:pPr algn="ctr"/>
            <a:r>
              <a:rPr lang="ru-RU" sz="2800" dirty="0"/>
              <a:t>Переходные положения закона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988" y="1751238"/>
            <a:ext cx="1228994" cy="1411221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92500" lnSpcReduction="10000"/>
          </a:bodyPr>
          <a:lstStyle/>
          <a:p>
            <a:pPr defTabSz="1043056" fontAlgn="auto">
              <a:spcAft>
                <a:spcPts val="0"/>
              </a:spcAft>
            </a:pPr>
            <a:r>
              <a:rPr lang="ru-RU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ЮЛ и ИП </a:t>
            </a:r>
            <a:r>
              <a:rPr lang="en-US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</a:br>
            <a:r>
              <a:rPr lang="ru-RU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на </a:t>
            </a:r>
            <a:r>
              <a:rPr lang="ru-RU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ЕНВД </a:t>
            </a:r>
            <a:r>
              <a:rPr lang="ru-RU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</a:br>
            <a:r>
              <a:rPr lang="ru-RU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и </a:t>
            </a:r>
            <a:r>
              <a:rPr lang="ru-RU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патенте (кроме торговли и общепита)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987" y="3286125"/>
            <a:ext cx="1433859" cy="1571759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85000" lnSpcReduction="20000"/>
          </a:bodyPr>
          <a:lstStyle/>
          <a:p>
            <a:pPr defTabSz="1043056" fontAlgn="auto">
              <a:spcAft>
                <a:spcPts val="0"/>
              </a:spcAft>
            </a:pPr>
            <a:r>
              <a:rPr lang="ru-RU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ИП на ЕНВД </a:t>
            </a:r>
            <a:endParaRPr lang="ru-RU" b="1" dirty="0" smtClean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  <a:p>
            <a:pPr defTabSz="1043056" fontAlgn="auto">
              <a:spcAft>
                <a:spcPts val="0"/>
              </a:spcAft>
            </a:pPr>
            <a:r>
              <a:rPr lang="ru-RU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и отдельные виды деятельности на патенте</a:t>
            </a:r>
            <a:r>
              <a:rPr lang="ru-RU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</a:br>
            <a:r>
              <a:rPr lang="ru-RU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не </a:t>
            </a:r>
            <a:r>
              <a:rPr lang="ru-RU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имеющие наемных работников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83061" y="1153487"/>
            <a:ext cx="1799279" cy="4658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2017 г.</a:t>
            </a:r>
            <a:endParaRPr lang="ru-RU" sz="2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14721" y="1153487"/>
            <a:ext cx="1982170" cy="4658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2018 г.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683032" y="1153550"/>
            <a:ext cx="2133184" cy="4658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201</a:t>
            </a:r>
            <a:r>
              <a:rPr lang="en-US" sz="2000" b="1" dirty="0" smtClean="0"/>
              <a:t>9</a:t>
            </a:r>
            <a:r>
              <a:rPr lang="ru-RU" sz="2000" b="1" dirty="0" smtClean="0"/>
              <a:t> г.</a:t>
            </a:r>
            <a:endParaRPr lang="ru-RU" sz="2000" b="1" dirty="0"/>
          </a:p>
        </p:txBody>
      </p:sp>
      <p:sp>
        <p:nvSpPr>
          <p:cNvPr id="11" name="Пятиугольник 10"/>
          <p:cNvSpPr/>
          <p:nvPr/>
        </p:nvSpPr>
        <p:spPr>
          <a:xfrm>
            <a:off x="1683061" y="1735851"/>
            <a:ext cx="2868227" cy="597773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Добровольный новый порядок</a:t>
            </a:r>
            <a:endParaRPr lang="ru-RU" b="1" dirty="0"/>
          </a:p>
        </p:txBody>
      </p:sp>
      <p:sp>
        <p:nvSpPr>
          <p:cNvPr id="12" name="Пятиугольник 11"/>
          <p:cNvSpPr/>
          <p:nvPr/>
        </p:nvSpPr>
        <p:spPr>
          <a:xfrm>
            <a:off x="4551289" y="2503598"/>
            <a:ext cx="3693551" cy="561146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Обязательный новый порядок</a:t>
            </a:r>
            <a:endParaRPr lang="ru-RU" b="1" dirty="0"/>
          </a:p>
        </p:txBody>
      </p:sp>
      <p:sp>
        <p:nvSpPr>
          <p:cNvPr id="13" name="Пятиугольник 12"/>
          <p:cNvSpPr/>
          <p:nvPr/>
        </p:nvSpPr>
        <p:spPr>
          <a:xfrm>
            <a:off x="1703277" y="3495864"/>
            <a:ext cx="4903263" cy="563201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Добровольный новый порядок</a:t>
            </a:r>
            <a:endParaRPr lang="ru-RU" b="1" dirty="0"/>
          </a:p>
        </p:txBody>
      </p:sp>
      <p:sp>
        <p:nvSpPr>
          <p:cNvPr id="14" name="Пятиугольник 13"/>
          <p:cNvSpPr/>
          <p:nvPr/>
        </p:nvSpPr>
        <p:spPr>
          <a:xfrm>
            <a:off x="6646545" y="4059065"/>
            <a:ext cx="1590675" cy="589407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Обязательный новый порядок</a:t>
            </a:r>
            <a:endParaRPr lang="ru-RU" sz="14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798320" y="4353768"/>
            <a:ext cx="4526972" cy="50411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Федеральные законы: 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от 27.11.2017 №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337-ФЗ</a:t>
            </a:r>
          </a:p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                      от 03.07.2018 № 192-ФЗ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Левая фигурная скобка 15"/>
          <p:cNvSpPr/>
          <p:nvPr/>
        </p:nvSpPr>
        <p:spPr>
          <a:xfrm>
            <a:off x="1457983" y="1712610"/>
            <a:ext cx="204863" cy="1487790"/>
          </a:xfrm>
          <a:prstGeom prst="leftBrace">
            <a:avLst>
              <a:gd name="adj1" fmla="val 68539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Левая фигурная скобка 16"/>
          <p:cNvSpPr/>
          <p:nvPr/>
        </p:nvSpPr>
        <p:spPr>
          <a:xfrm>
            <a:off x="1457982" y="3473004"/>
            <a:ext cx="204864" cy="1116000"/>
          </a:xfrm>
          <a:prstGeom prst="leftBrace">
            <a:avLst>
              <a:gd name="adj1" fmla="val 68539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3987408" y="811417"/>
            <a:ext cx="1116000" cy="26685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01.07.201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8*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82913" y="811417"/>
            <a:ext cx="1116000" cy="26685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01.07.201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9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890637" y="1153487"/>
            <a:ext cx="819023" cy="46582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77000"/>
                </a:schemeClr>
              </a:gs>
              <a:gs pos="16000">
                <a:schemeClr val="accent1">
                  <a:shade val="93000"/>
                  <a:satMod val="130000"/>
                  <a:alpha val="25000"/>
                </a:schemeClr>
              </a:gs>
              <a:gs pos="100000">
                <a:schemeClr val="accent1">
                  <a:shade val="94000"/>
                  <a:satMod val="135000"/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19448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9"/>
          <p:cNvSpPr>
            <a:spLocks noGrp="1"/>
          </p:cNvSpPr>
          <p:nvPr>
            <p:ph type="title"/>
          </p:nvPr>
        </p:nvSpPr>
        <p:spPr>
          <a:xfrm>
            <a:off x="760114" y="331471"/>
            <a:ext cx="7556302" cy="585428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ru-RU" sz="2600" dirty="0"/>
              <a:t>Срок действия ключа, фискального признака, содержащегося в фискальном накопителе</a:t>
            </a:r>
          </a:p>
        </p:txBody>
      </p:sp>
      <p:sp>
        <p:nvSpPr>
          <p:cNvPr id="16387" name="Номер слайда 5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  <a:defRPr/>
            </a:pPr>
            <a:fld id="{1EAF574E-2402-4566-869C-8A4FF0B406F8}" type="slidenum">
              <a:rPr lang="ru-RU">
                <a:solidFill>
                  <a:prstClr val="white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70116907"/>
              </p:ext>
            </p:extLst>
          </p:nvPr>
        </p:nvGraphicFramePr>
        <p:xfrm>
          <a:off x="508635" y="982980"/>
          <a:ext cx="7940040" cy="3858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734049" y="933449"/>
            <a:ext cx="2028825" cy="39528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5400000">
            <a:off x="4549140" y="2548890"/>
            <a:ext cx="45720" cy="45720"/>
          </a:xfrm>
          <a:prstGeom prst="rightArrow">
            <a:avLst>
              <a:gd name="adj1" fmla="val 667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Стрелка вправо 2"/>
          <p:cNvSpPr/>
          <p:nvPr/>
        </p:nvSpPr>
        <p:spPr>
          <a:xfrm>
            <a:off x="3248025" y="1788033"/>
            <a:ext cx="238125" cy="242316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3248025" y="2464308"/>
            <a:ext cx="238125" cy="242316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514976" y="1816608"/>
            <a:ext cx="190500" cy="213741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285998" y="3629025"/>
            <a:ext cx="344805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2285998" y="2909886"/>
            <a:ext cx="0" cy="71913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71474" y="4353768"/>
            <a:ext cx="5143501" cy="50411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Сезонный (временный) характер работы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письмо ФНС 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России от 28.05.2018 № ЕД-4-20/10222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@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29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384743" y="2195726"/>
            <a:ext cx="5737225" cy="2216254"/>
          </a:xfrm>
        </p:spPr>
        <p:txBody>
          <a:bodyPr rtlCol="0">
            <a:noAutofit/>
          </a:bodyPr>
          <a:lstStyle/>
          <a:p>
            <a:pPr defTabSz="816296" eaLnBrk="1" fontAlgn="auto" hangingPunct="1">
              <a:spcAft>
                <a:spcPts val="0"/>
              </a:spcAft>
              <a:defRPr/>
            </a:pPr>
            <a:r>
              <a:rPr lang="ru-RU" sz="5400" dirty="0" smtClean="0"/>
              <a:t>Благодарю </a:t>
            </a:r>
            <a:br>
              <a:rPr lang="ru-RU" sz="5400" dirty="0" smtClean="0"/>
            </a:br>
            <a:r>
              <a:rPr lang="ru-RU" sz="5400" dirty="0" smtClean="0"/>
              <a:t>за внимание!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4047</TotalTime>
  <Words>316</Words>
  <Application>Microsoft Office PowerPoint</Application>
  <PresentationFormat>Экран (16:9)</PresentationFormat>
  <Paragraphs>77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Новый порядок применения онлайн-касс.  </vt:lpstr>
      <vt:lpstr> Новый порядок в цифрах </vt:lpstr>
      <vt:lpstr> Электронная регистрация ККТ </vt:lpstr>
      <vt:lpstr> Преимущества нового порядка </vt:lpstr>
      <vt:lpstr>Переходные положения закона</vt:lpstr>
      <vt:lpstr>Срок действия ключа, фискального признака, содержащегося в фискальном накопителе</vt:lpstr>
      <vt:lpstr>Благодарю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Креславский-Смирнов</dc:creator>
  <cp:lastModifiedBy>Бельский Вадим Федорович</cp:lastModifiedBy>
  <cp:revision>311</cp:revision>
  <cp:lastPrinted>2018-10-02T10:03:00Z</cp:lastPrinted>
  <dcterms:created xsi:type="dcterms:W3CDTF">2013-02-06T12:46:19Z</dcterms:created>
  <dcterms:modified xsi:type="dcterms:W3CDTF">2019-04-09T09:41:09Z</dcterms:modified>
</cp:coreProperties>
</file>