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53" r:id="rId1"/>
  </p:sldMasterIdLst>
  <p:notesMasterIdLst>
    <p:notesMasterId r:id="rId9"/>
  </p:notesMasterIdLst>
  <p:sldIdLst>
    <p:sldId id="256" r:id="rId2"/>
    <p:sldId id="285" r:id="rId3"/>
    <p:sldId id="288" r:id="rId4"/>
    <p:sldId id="286" r:id="rId5"/>
    <p:sldId id="287" r:id="rId6"/>
    <p:sldId id="291" r:id="rId7"/>
    <p:sldId id="296" r:id="rId8"/>
  </p:sldIdLst>
  <p:sldSz cx="18000663" cy="6858000"/>
  <p:notesSz cx="6797675" cy="9926638"/>
  <p:defaultTextStyle>
    <a:defPPr>
      <a:defRPr lang="en-US"/>
    </a:defPPr>
    <a:lvl1pPr marL="0" algn="l" defTabSz="457139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1pPr>
    <a:lvl2pPr marL="457139" algn="l" defTabSz="457139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2pPr>
    <a:lvl3pPr marL="914277" algn="l" defTabSz="457139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3pPr>
    <a:lvl4pPr marL="1371417" algn="l" defTabSz="457139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4pPr>
    <a:lvl5pPr marL="1828556" algn="l" defTabSz="457139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5pPr>
    <a:lvl6pPr marL="2285695" algn="l" defTabSz="457139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6pPr>
    <a:lvl7pPr marL="2742833" algn="l" defTabSz="457139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7pPr>
    <a:lvl8pPr marL="3199972" algn="l" defTabSz="457139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8pPr>
    <a:lvl9pPr marL="3657112" algn="l" defTabSz="457139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569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94A2"/>
    <a:srgbClr val="E4CF34"/>
    <a:srgbClr val="FFFF6D"/>
    <a:srgbClr val="000000"/>
    <a:srgbClr val="68BDC6"/>
    <a:srgbClr val="FF6600"/>
    <a:srgbClr val="C5E6E9"/>
    <a:srgbClr val="00CC00"/>
    <a:srgbClr val="00FF00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79" autoAdjust="0"/>
    <p:restoredTop sz="94660"/>
  </p:normalViewPr>
  <p:slideViewPr>
    <p:cSldViewPr snapToGrid="0" showGuides="1">
      <p:cViewPr varScale="1">
        <p:scale>
          <a:sx n="79" d="100"/>
          <a:sy n="79" d="100"/>
        </p:scale>
        <p:origin x="96" y="762"/>
      </p:cViewPr>
      <p:guideLst>
        <p:guide orient="horz" pos="2137"/>
        <p:guide pos="569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0B85CD-0681-468A-A9C3-A9D9976ADFAB}" type="doc">
      <dgm:prSet loTypeId="urn:microsoft.com/office/officeart/2008/layout/VerticalCurvedLis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17B4FBC-AEA8-49C7-A851-D6BE54E65A45}">
      <dgm:prSet phldrT="[Текст]" custT="1"/>
      <dgm:spPr>
        <a:solidFill>
          <a:schemeClr val="bg1"/>
        </a:solidFill>
      </dgm:spPr>
      <dgm:t>
        <a:bodyPr/>
        <a:lstStyle/>
        <a:p>
          <a:r>
            <a:rPr lang="ru-RU" sz="2000" b="1" dirty="0" smtClean="0">
              <a:solidFill>
                <a:srgbClr val="2A94A2"/>
              </a:solidFill>
              <a:latin typeface="Calibri" panose="020F0502020204030204" pitchFamily="34" charset="0"/>
              <a:cs typeface="Calibri" panose="020F0502020204030204" pitchFamily="34" charset="0"/>
            </a:rPr>
            <a:t>До 15 человек – микропредприятия</a:t>
          </a:r>
        </a:p>
        <a:p>
          <a:r>
            <a:rPr lang="ru-RU" sz="2000" b="1" dirty="0" smtClean="0">
              <a:solidFill>
                <a:srgbClr val="2A94A2"/>
              </a:solidFill>
              <a:latin typeface="Calibri" panose="020F0502020204030204" pitchFamily="34" charset="0"/>
              <a:cs typeface="Calibri" panose="020F0502020204030204" pitchFamily="34" charset="0"/>
            </a:rPr>
            <a:t>До 100 человек – малые предприятия</a:t>
          </a:r>
        </a:p>
        <a:p>
          <a:r>
            <a:rPr lang="ru-RU" sz="2000" b="1" dirty="0" smtClean="0">
              <a:solidFill>
                <a:srgbClr val="2A94A2"/>
              </a:solidFill>
              <a:latin typeface="Calibri" panose="020F0502020204030204" pitchFamily="34" charset="0"/>
              <a:cs typeface="Calibri" panose="020F0502020204030204" pitchFamily="34" charset="0"/>
            </a:rPr>
            <a:t>До 250 человек – средние предприятия</a:t>
          </a:r>
          <a:endParaRPr lang="ru-RU" sz="2000" b="1" dirty="0">
            <a:solidFill>
              <a:srgbClr val="2A94A2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A90A10D-FDE6-4437-8795-9461481D64BC}" type="parTrans" cxnId="{46A4365C-C0D0-4789-922A-AD9D457C6480}">
      <dgm:prSet/>
      <dgm:spPr/>
      <dgm:t>
        <a:bodyPr/>
        <a:lstStyle/>
        <a:p>
          <a:endParaRPr lang="ru-RU"/>
        </a:p>
      </dgm:t>
    </dgm:pt>
    <dgm:pt modelId="{64FAA22F-534C-4553-A679-E405B107E86F}" type="sibTrans" cxnId="{46A4365C-C0D0-4789-922A-AD9D457C6480}">
      <dgm:prSet/>
      <dgm:spPr/>
      <dgm:t>
        <a:bodyPr/>
        <a:lstStyle/>
        <a:p>
          <a:endParaRPr lang="ru-RU"/>
        </a:p>
      </dgm:t>
    </dgm:pt>
    <dgm:pt modelId="{1EAD2D46-617A-4EF2-9588-D265B17F614E}">
      <dgm:prSet phldrT="[Текст]" custT="1"/>
      <dgm:spPr>
        <a:solidFill>
          <a:schemeClr val="bg1"/>
        </a:solidFill>
      </dgm:spPr>
      <dgm:t>
        <a:bodyPr/>
        <a:lstStyle/>
        <a:p>
          <a:pPr algn="l"/>
          <a:r>
            <a:rPr lang="ru-RU" sz="2000" b="1" dirty="0" smtClean="0">
              <a:solidFill>
                <a:srgbClr val="2A94A2"/>
              </a:solidFill>
              <a:latin typeface="Calibri" panose="020F0502020204030204" pitchFamily="34" charset="0"/>
              <a:cs typeface="Calibri" panose="020F0502020204030204" pitchFamily="34" charset="0"/>
            </a:rPr>
            <a:t>Микропредприятия – 120 млн. руб.</a:t>
          </a:r>
        </a:p>
        <a:p>
          <a:pPr algn="l"/>
          <a:r>
            <a:rPr lang="ru-RU" sz="2000" b="1" dirty="0" smtClean="0">
              <a:solidFill>
                <a:srgbClr val="2A94A2"/>
              </a:solidFill>
              <a:latin typeface="Calibri" panose="020F0502020204030204" pitchFamily="34" charset="0"/>
              <a:cs typeface="Calibri" panose="020F0502020204030204" pitchFamily="34" charset="0"/>
            </a:rPr>
            <a:t>Малые предприятия – 800 млн. руб.</a:t>
          </a:r>
        </a:p>
        <a:p>
          <a:pPr algn="l"/>
          <a:r>
            <a:rPr lang="ru-RU" sz="2000" b="1" dirty="0" smtClean="0">
              <a:solidFill>
                <a:srgbClr val="2A94A2"/>
              </a:solidFill>
              <a:latin typeface="Calibri" panose="020F0502020204030204" pitchFamily="34" charset="0"/>
              <a:cs typeface="Calibri" panose="020F0502020204030204" pitchFamily="34" charset="0"/>
            </a:rPr>
            <a:t>Средние предприятия – 2 000 млн. руб.</a:t>
          </a:r>
          <a:endParaRPr lang="ru-RU" sz="2000" b="1" dirty="0">
            <a:solidFill>
              <a:srgbClr val="2A94A2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DC73A65-5B76-4883-9545-4E546003D101}" type="parTrans" cxnId="{593AAC0E-A360-4C26-A570-14B126EB44BE}">
      <dgm:prSet/>
      <dgm:spPr/>
      <dgm:t>
        <a:bodyPr/>
        <a:lstStyle/>
        <a:p>
          <a:endParaRPr lang="ru-RU"/>
        </a:p>
      </dgm:t>
    </dgm:pt>
    <dgm:pt modelId="{0AC6CBEB-D56C-44F2-BCCA-F065E00D2609}" type="sibTrans" cxnId="{593AAC0E-A360-4C26-A570-14B126EB44BE}">
      <dgm:prSet/>
      <dgm:spPr/>
      <dgm:t>
        <a:bodyPr/>
        <a:lstStyle/>
        <a:p>
          <a:endParaRPr lang="ru-RU"/>
        </a:p>
      </dgm:t>
    </dgm:pt>
    <dgm:pt modelId="{5FB8C850-1988-4416-AE61-D299EF2F7824}">
      <dgm:prSet phldrT="[Текст]" custT="1"/>
      <dgm:spPr>
        <a:solidFill>
          <a:schemeClr val="bg1"/>
        </a:solidFill>
      </dgm:spPr>
      <dgm:t>
        <a:bodyPr/>
        <a:lstStyle/>
        <a:p>
          <a:pPr algn="l"/>
          <a:r>
            <a:rPr lang="ru-RU" sz="2000" b="1" dirty="0" smtClean="0">
              <a:solidFill>
                <a:srgbClr val="2A94A2"/>
              </a:solidFill>
              <a:latin typeface="Calibri" panose="020F0502020204030204" pitchFamily="34" charset="0"/>
              <a:cs typeface="Calibri" panose="020F0502020204030204" pitchFamily="34" charset="0"/>
            </a:rPr>
            <a:t>Состав участников (акционеров) юридического лица </a:t>
          </a:r>
        </a:p>
        <a:p>
          <a:pPr algn="l"/>
          <a:r>
            <a:rPr lang="ru-RU" sz="2000" b="1" dirty="0" smtClean="0">
              <a:solidFill>
                <a:srgbClr val="2A94A2"/>
              </a:solidFill>
              <a:latin typeface="Calibri" panose="020F0502020204030204" pitchFamily="34" charset="0"/>
              <a:cs typeface="Calibri" panose="020F0502020204030204" pitchFamily="34" charset="0"/>
            </a:rPr>
            <a:t>(в соответствии с п.1 ст.4 ФЗ-209 от 24.07.2007) </a:t>
          </a:r>
          <a:endParaRPr lang="ru-RU" sz="2000" b="1" dirty="0">
            <a:solidFill>
              <a:srgbClr val="2A94A2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B865608-20AC-4283-837F-97FDDA8BF897}" type="parTrans" cxnId="{73E3CA42-ABFD-443D-BCA4-1F18AE26DB0F}">
      <dgm:prSet/>
      <dgm:spPr/>
      <dgm:t>
        <a:bodyPr/>
        <a:lstStyle/>
        <a:p>
          <a:endParaRPr lang="ru-RU"/>
        </a:p>
      </dgm:t>
    </dgm:pt>
    <dgm:pt modelId="{2D06AB58-35F8-43B5-9AB8-F4E28ACDA54A}" type="sibTrans" cxnId="{73E3CA42-ABFD-443D-BCA4-1F18AE26DB0F}">
      <dgm:prSet/>
      <dgm:spPr/>
      <dgm:t>
        <a:bodyPr/>
        <a:lstStyle/>
        <a:p>
          <a:endParaRPr lang="ru-RU"/>
        </a:p>
      </dgm:t>
    </dgm:pt>
    <dgm:pt modelId="{D9D0EDAA-21D4-4140-BCCE-67D6C0770335}" type="pres">
      <dgm:prSet presAssocID="{440B85CD-0681-468A-A9C3-A9D9976ADFA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6FA5BEFA-F4A3-4527-A4F1-11ED0FBCF2D9}" type="pres">
      <dgm:prSet presAssocID="{440B85CD-0681-468A-A9C3-A9D9976ADFAB}" presName="Name1" presStyleCnt="0"/>
      <dgm:spPr/>
      <dgm:t>
        <a:bodyPr/>
        <a:lstStyle/>
        <a:p>
          <a:endParaRPr lang="ru-RU"/>
        </a:p>
      </dgm:t>
    </dgm:pt>
    <dgm:pt modelId="{C7DD546E-F2C7-4425-81C4-2550D1373D9C}" type="pres">
      <dgm:prSet presAssocID="{440B85CD-0681-468A-A9C3-A9D9976ADFAB}" presName="cycle" presStyleCnt="0"/>
      <dgm:spPr/>
      <dgm:t>
        <a:bodyPr/>
        <a:lstStyle/>
        <a:p>
          <a:endParaRPr lang="ru-RU"/>
        </a:p>
      </dgm:t>
    </dgm:pt>
    <dgm:pt modelId="{6957773B-7FF2-4AFE-9753-5F75DB7E2254}" type="pres">
      <dgm:prSet presAssocID="{440B85CD-0681-468A-A9C3-A9D9976ADFAB}" presName="srcNode" presStyleLbl="node1" presStyleIdx="0" presStyleCnt="3"/>
      <dgm:spPr/>
      <dgm:t>
        <a:bodyPr/>
        <a:lstStyle/>
        <a:p>
          <a:endParaRPr lang="ru-RU"/>
        </a:p>
      </dgm:t>
    </dgm:pt>
    <dgm:pt modelId="{9A702608-4C73-4624-A7E5-E4E5F3E7606A}" type="pres">
      <dgm:prSet presAssocID="{440B85CD-0681-468A-A9C3-A9D9976ADFAB}" presName="conn" presStyleLbl="parChTrans1D2" presStyleIdx="0" presStyleCnt="1"/>
      <dgm:spPr/>
      <dgm:t>
        <a:bodyPr/>
        <a:lstStyle/>
        <a:p>
          <a:endParaRPr lang="ru-RU"/>
        </a:p>
      </dgm:t>
    </dgm:pt>
    <dgm:pt modelId="{27B8CCB9-7868-4A48-B6FB-67DB4B6406AD}" type="pres">
      <dgm:prSet presAssocID="{440B85CD-0681-468A-A9C3-A9D9976ADFAB}" presName="extraNode" presStyleLbl="node1" presStyleIdx="0" presStyleCnt="3"/>
      <dgm:spPr/>
      <dgm:t>
        <a:bodyPr/>
        <a:lstStyle/>
        <a:p>
          <a:endParaRPr lang="ru-RU"/>
        </a:p>
      </dgm:t>
    </dgm:pt>
    <dgm:pt modelId="{908634F8-8BCA-4A98-A3A2-2AE160061390}" type="pres">
      <dgm:prSet presAssocID="{440B85CD-0681-468A-A9C3-A9D9976ADFAB}" presName="dstNode" presStyleLbl="node1" presStyleIdx="0" presStyleCnt="3"/>
      <dgm:spPr/>
      <dgm:t>
        <a:bodyPr/>
        <a:lstStyle/>
        <a:p>
          <a:endParaRPr lang="ru-RU"/>
        </a:p>
      </dgm:t>
    </dgm:pt>
    <dgm:pt modelId="{C308273E-235A-463A-9F55-16619840741F}" type="pres">
      <dgm:prSet presAssocID="{017B4FBC-AEA8-49C7-A851-D6BE54E65A45}" presName="text_1" presStyleLbl="node1" presStyleIdx="0" presStyleCnt="3" custScaleX="78992" custScaleY="121148" custLinFactNeighborX="2624" custLinFactNeighborY="-274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BAE6E2-D161-4C36-8D20-1A8239C4F62C}" type="pres">
      <dgm:prSet presAssocID="{017B4FBC-AEA8-49C7-A851-D6BE54E65A45}" presName="accent_1" presStyleCnt="0"/>
      <dgm:spPr/>
      <dgm:t>
        <a:bodyPr/>
        <a:lstStyle/>
        <a:p>
          <a:endParaRPr lang="ru-RU"/>
        </a:p>
      </dgm:t>
    </dgm:pt>
    <dgm:pt modelId="{36EC012D-51BE-4FDF-9E52-CA66DE32D1A3}" type="pres">
      <dgm:prSet presAssocID="{017B4FBC-AEA8-49C7-A851-D6BE54E65A45}" presName="accentRepeatNode" presStyleLbl="solidFgAcc1" presStyleIdx="0" presStyleCnt="3" custScaleX="197817" custLinFactNeighborX="4415" custLinFactNeighborY="-1847"/>
      <dgm:spPr>
        <a:solidFill>
          <a:srgbClr val="E4CF34"/>
        </a:solidFill>
      </dgm:spPr>
      <dgm:t>
        <a:bodyPr/>
        <a:lstStyle/>
        <a:p>
          <a:endParaRPr lang="ru-RU"/>
        </a:p>
      </dgm:t>
    </dgm:pt>
    <dgm:pt modelId="{D7C82131-959D-4728-B5EC-E105C32A2AD0}" type="pres">
      <dgm:prSet presAssocID="{1EAD2D46-617A-4EF2-9588-D265B17F614E}" presName="text_2" presStyleLbl="node1" presStyleIdx="1" presStyleCnt="3" custScaleX="80951" custScaleY="158959" custLinFactNeighborX="1808" custLinFactNeighborY="-98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C8A893-CC1D-4932-8C0E-46C3B1D13738}" type="pres">
      <dgm:prSet presAssocID="{1EAD2D46-617A-4EF2-9588-D265B17F614E}" presName="accent_2" presStyleCnt="0"/>
      <dgm:spPr/>
      <dgm:t>
        <a:bodyPr/>
        <a:lstStyle/>
        <a:p>
          <a:endParaRPr lang="ru-RU"/>
        </a:p>
      </dgm:t>
    </dgm:pt>
    <dgm:pt modelId="{23BF2EC7-B512-410E-B409-5B2BE1A9214D}" type="pres">
      <dgm:prSet presAssocID="{1EAD2D46-617A-4EF2-9588-D265B17F614E}" presName="accentRepeatNode" presStyleLbl="solidFgAcc1" presStyleIdx="1" presStyleCnt="3" custScaleX="192817" custScaleY="100543" custLinFactNeighborX="11083" custLinFactNeighborY="-1108"/>
      <dgm:spPr>
        <a:solidFill>
          <a:srgbClr val="E4CF34"/>
        </a:solidFill>
      </dgm:spPr>
      <dgm:t>
        <a:bodyPr/>
        <a:lstStyle/>
        <a:p>
          <a:endParaRPr lang="ru-RU"/>
        </a:p>
      </dgm:t>
    </dgm:pt>
    <dgm:pt modelId="{9A0E0FB6-8BDA-4BFE-9B25-E997F27CEDDB}" type="pres">
      <dgm:prSet presAssocID="{5FB8C850-1988-4416-AE61-D299EF2F7824}" presName="text_3" presStyleLbl="node1" presStyleIdx="2" presStyleCnt="3" custScaleX="78842" custScaleY="134544" custLinFactNeighborX="2779" custLinFactNeighborY="108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8FC38C-38F8-42AC-BD66-0FF08D080B40}" type="pres">
      <dgm:prSet presAssocID="{5FB8C850-1988-4416-AE61-D299EF2F7824}" presName="accent_3" presStyleCnt="0"/>
      <dgm:spPr/>
      <dgm:t>
        <a:bodyPr/>
        <a:lstStyle/>
        <a:p>
          <a:endParaRPr lang="ru-RU"/>
        </a:p>
      </dgm:t>
    </dgm:pt>
    <dgm:pt modelId="{18126530-E6D1-43DE-83B8-093802CBAA75}" type="pres">
      <dgm:prSet presAssocID="{5FB8C850-1988-4416-AE61-D299EF2F7824}" presName="accentRepeatNode" presStyleLbl="solidFgAcc1" presStyleIdx="2" presStyleCnt="3" custScaleX="197795"/>
      <dgm:spPr>
        <a:solidFill>
          <a:srgbClr val="E4CF34"/>
        </a:solidFill>
      </dgm:spPr>
      <dgm:t>
        <a:bodyPr/>
        <a:lstStyle/>
        <a:p>
          <a:endParaRPr lang="ru-RU"/>
        </a:p>
      </dgm:t>
    </dgm:pt>
  </dgm:ptLst>
  <dgm:cxnLst>
    <dgm:cxn modelId="{6B8D0733-BF42-4994-A7DB-236539304BC7}" type="presOf" srcId="{64FAA22F-534C-4553-A679-E405B107E86F}" destId="{9A702608-4C73-4624-A7E5-E4E5F3E7606A}" srcOrd="0" destOrd="0" presId="urn:microsoft.com/office/officeart/2008/layout/VerticalCurvedList"/>
    <dgm:cxn modelId="{0A2D5C2D-5F1D-4D1F-AF72-3F330B3ACC17}" type="presOf" srcId="{1EAD2D46-617A-4EF2-9588-D265B17F614E}" destId="{D7C82131-959D-4728-B5EC-E105C32A2AD0}" srcOrd="0" destOrd="0" presId="urn:microsoft.com/office/officeart/2008/layout/VerticalCurvedList"/>
    <dgm:cxn modelId="{593AAC0E-A360-4C26-A570-14B126EB44BE}" srcId="{440B85CD-0681-468A-A9C3-A9D9976ADFAB}" destId="{1EAD2D46-617A-4EF2-9588-D265B17F614E}" srcOrd="1" destOrd="0" parTransId="{9DC73A65-5B76-4883-9545-4E546003D101}" sibTransId="{0AC6CBEB-D56C-44F2-BCCA-F065E00D2609}"/>
    <dgm:cxn modelId="{DB6B41E1-3123-4D36-A3F5-8D43A3A10F10}" type="presOf" srcId="{5FB8C850-1988-4416-AE61-D299EF2F7824}" destId="{9A0E0FB6-8BDA-4BFE-9B25-E997F27CEDDB}" srcOrd="0" destOrd="0" presId="urn:microsoft.com/office/officeart/2008/layout/VerticalCurvedList"/>
    <dgm:cxn modelId="{A03DDEFF-27A6-4ADF-9C62-579F686D8FDA}" type="presOf" srcId="{440B85CD-0681-468A-A9C3-A9D9976ADFAB}" destId="{D9D0EDAA-21D4-4140-BCCE-67D6C0770335}" srcOrd="0" destOrd="0" presId="urn:microsoft.com/office/officeart/2008/layout/VerticalCurvedList"/>
    <dgm:cxn modelId="{A279F75D-178F-435D-AA70-4930A9E621FB}" type="presOf" srcId="{017B4FBC-AEA8-49C7-A851-D6BE54E65A45}" destId="{C308273E-235A-463A-9F55-16619840741F}" srcOrd="0" destOrd="0" presId="urn:microsoft.com/office/officeart/2008/layout/VerticalCurvedList"/>
    <dgm:cxn modelId="{73E3CA42-ABFD-443D-BCA4-1F18AE26DB0F}" srcId="{440B85CD-0681-468A-A9C3-A9D9976ADFAB}" destId="{5FB8C850-1988-4416-AE61-D299EF2F7824}" srcOrd="2" destOrd="0" parTransId="{3B865608-20AC-4283-837F-97FDDA8BF897}" sibTransId="{2D06AB58-35F8-43B5-9AB8-F4E28ACDA54A}"/>
    <dgm:cxn modelId="{46A4365C-C0D0-4789-922A-AD9D457C6480}" srcId="{440B85CD-0681-468A-A9C3-A9D9976ADFAB}" destId="{017B4FBC-AEA8-49C7-A851-D6BE54E65A45}" srcOrd="0" destOrd="0" parTransId="{2A90A10D-FDE6-4437-8795-9461481D64BC}" sibTransId="{64FAA22F-534C-4553-A679-E405B107E86F}"/>
    <dgm:cxn modelId="{19D37684-4E84-4642-9BDA-B1A4EAEA7DA6}" type="presParOf" srcId="{D9D0EDAA-21D4-4140-BCCE-67D6C0770335}" destId="{6FA5BEFA-F4A3-4527-A4F1-11ED0FBCF2D9}" srcOrd="0" destOrd="0" presId="urn:microsoft.com/office/officeart/2008/layout/VerticalCurvedList"/>
    <dgm:cxn modelId="{E6DF09C2-FA66-4E3A-8ECB-448FA41B76B8}" type="presParOf" srcId="{6FA5BEFA-F4A3-4527-A4F1-11ED0FBCF2D9}" destId="{C7DD546E-F2C7-4425-81C4-2550D1373D9C}" srcOrd="0" destOrd="0" presId="urn:microsoft.com/office/officeart/2008/layout/VerticalCurvedList"/>
    <dgm:cxn modelId="{ABA6867F-8E58-45B7-A3D0-4FE0FD6A56A8}" type="presParOf" srcId="{C7DD546E-F2C7-4425-81C4-2550D1373D9C}" destId="{6957773B-7FF2-4AFE-9753-5F75DB7E2254}" srcOrd="0" destOrd="0" presId="urn:microsoft.com/office/officeart/2008/layout/VerticalCurvedList"/>
    <dgm:cxn modelId="{EFB2ECB2-C6DA-4A8E-900F-CE2BB2AD0252}" type="presParOf" srcId="{C7DD546E-F2C7-4425-81C4-2550D1373D9C}" destId="{9A702608-4C73-4624-A7E5-E4E5F3E7606A}" srcOrd="1" destOrd="0" presId="urn:microsoft.com/office/officeart/2008/layout/VerticalCurvedList"/>
    <dgm:cxn modelId="{F3CA1617-03E2-4440-BBC8-5FFDE06EAC07}" type="presParOf" srcId="{C7DD546E-F2C7-4425-81C4-2550D1373D9C}" destId="{27B8CCB9-7868-4A48-B6FB-67DB4B6406AD}" srcOrd="2" destOrd="0" presId="urn:microsoft.com/office/officeart/2008/layout/VerticalCurvedList"/>
    <dgm:cxn modelId="{7D74F910-525A-4155-894B-215373375063}" type="presParOf" srcId="{C7DD546E-F2C7-4425-81C4-2550D1373D9C}" destId="{908634F8-8BCA-4A98-A3A2-2AE160061390}" srcOrd="3" destOrd="0" presId="urn:microsoft.com/office/officeart/2008/layout/VerticalCurvedList"/>
    <dgm:cxn modelId="{3849D2E5-9F96-4841-BB33-870AC93901CD}" type="presParOf" srcId="{6FA5BEFA-F4A3-4527-A4F1-11ED0FBCF2D9}" destId="{C308273E-235A-463A-9F55-16619840741F}" srcOrd="1" destOrd="0" presId="urn:microsoft.com/office/officeart/2008/layout/VerticalCurvedList"/>
    <dgm:cxn modelId="{7F8E8BE0-1C38-4B49-8060-2150936E4423}" type="presParOf" srcId="{6FA5BEFA-F4A3-4527-A4F1-11ED0FBCF2D9}" destId="{E4BAE6E2-D161-4C36-8D20-1A8239C4F62C}" srcOrd="2" destOrd="0" presId="urn:microsoft.com/office/officeart/2008/layout/VerticalCurvedList"/>
    <dgm:cxn modelId="{9FBD48F1-62D2-43DC-B51A-A5AFDC647760}" type="presParOf" srcId="{E4BAE6E2-D161-4C36-8D20-1A8239C4F62C}" destId="{36EC012D-51BE-4FDF-9E52-CA66DE32D1A3}" srcOrd="0" destOrd="0" presId="urn:microsoft.com/office/officeart/2008/layout/VerticalCurvedList"/>
    <dgm:cxn modelId="{4AB420BE-9805-4B9C-BC36-653FEBD44BF0}" type="presParOf" srcId="{6FA5BEFA-F4A3-4527-A4F1-11ED0FBCF2D9}" destId="{D7C82131-959D-4728-B5EC-E105C32A2AD0}" srcOrd="3" destOrd="0" presId="urn:microsoft.com/office/officeart/2008/layout/VerticalCurvedList"/>
    <dgm:cxn modelId="{0395F2F3-5F26-4520-A13C-4E326E2A0B6A}" type="presParOf" srcId="{6FA5BEFA-F4A3-4527-A4F1-11ED0FBCF2D9}" destId="{06C8A893-CC1D-4932-8C0E-46C3B1D13738}" srcOrd="4" destOrd="0" presId="urn:microsoft.com/office/officeart/2008/layout/VerticalCurvedList"/>
    <dgm:cxn modelId="{B5905817-20D6-4DCD-B39B-DD728CE21279}" type="presParOf" srcId="{06C8A893-CC1D-4932-8C0E-46C3B1D13738}" destId="{23BF2EC7-B512-410E-B409-5B2BE1A9214D}" srcOrd="0" destOrd="0" presId="urn:microsoft.com/office/officeart/2008/layout/VerticalCurvedList"/>
    <dgm:cxn modelId="{5CD0369A-67AE-4393-98D9-333DC379A3DD}" type="presParOf" srcId="{6FA5BEFA-F4A3-4527-A4F1-11ED0FBCF2D9}" destId="{9A0E0FB6-8BDA-4BFE-9B25-E997F27CEDDB}" srcOrd="5" destOrd="0" presId="urn:microsoft.com/office/officeart/2008/layout/VerticalCurvedList"/>
    <dgm:cxn modelId="{06BCB823-83F9-4AEA-B1BA-2215976B1123}" type="presParOf" srcId="{6FA5BEFA-F4A3-4527-A4F1-11ED0FBCF2D9}" destId="{EF8FC38C-38F8-42AC-BD66-0FF08D080B40}" srcOrd="6" destOrd="0" presId="urn:microsoft.com/office/officeart/2008/layout/VerticalCurvedList"/>
    <dgm:cxn modelId="{8556FA9E-B0BB-42AC-8E08-460D24A73BE8}" type="presParOf" srcId="{EF8FC38C-38F8-42AC-BD66-0FF08D080B40}" destId="{18126530-E6D1-43DE-83B8-093802CBAA7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702608-4C73-4624-A7E5-E4E5F3E7606A}">
      <dsp:nvSpPr>
        <dsp:cNvPr id="0" name=""/>
        <dsp:cNvSpPr/>
      </dsp:nvSpPr>
      <dsp:spPr>
        <a:xfrm>
          <a:off x="-4072639" y="-762264"/>
          <a:ext cx="5924905" cy="5924905"/>
        </a:xfrm>
        <a:prstGeom prst="blockArc">
          <a:avLst>
            <a:gd name="adj1" fmla="val 18900000"/>
            <a:gd name="adj2" fmla="val 2700000"/>
            <a:gd name="adj3" fmla="val 365"/>
          </a:avLst>
        </a:pr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08273E-235A-463A-9F55-16619840741F}">
      <dsp:nvSpPr>
        <dsp:cNvPr id="0" name=""/>
        <dsp:cNvSpPr/>
      </dsp:nvSpPr>
      <dsp:spPr>
        <a:xfrm>
          <a:off x="3301541" y="105494"/>
          <a:ext cx="10760176" cy="1066193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60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2A94A2"/>
              </a:solidFill>
              <a:latin typeface="Calibri" panose="020F0502020204030204" pitchFamily="34" charset="0"/>
              <a:cs typeface="Calibri" panose="020F0502020204030204" pitchFamily="34" charset="0"/>
            </a:rPr>
            <a:t>До 15 человек – микропредприятия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2A94A2"/>
              </a:solidFill>
              <a:latin typeface="Calibri" panose="020F0502020204030204" pitchFamily="34" charset="0"/>
              <a:cs typeface="Calibri" panose="020F0502020204030204" pitchFamily="34" charset="0"/>
            </a:rPr>
            <a:t>До 100 человек – малые предприятия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2A94A2"/>
              </a:solidFill>
              <a:latin typeface="Calibri" panose="020F0502020204030204" pitchFamily="34" charset="0"/>
              <a:cs typeface="Calibri" panose="020F0502020204030204" pitchFamily="34" charset="0"/>
            </a:rPr>
            <a:t>До 250 человек – средние предприятия</a:t>
          </a:r>
          <a:endParaRPr lang="ru-RU" sz="2000" b="1" kern="1200" dirty="0">
            <a:solidFill>
              <a:srgbClr val="2A94A2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301541" y="105494"/>
        <a:ext cx="10760176" cy="1066193"/>
      </dsp:txXfrm>
    </dsp:sp>
    <dsp:sp modelId="{36EC012D-51BE-4FDF-9E52-CA66DE32D1A3}">
      <dsp:nvSpPr>
        <dsp:cNvPr id="0" name=""/>
        <dsp:cNvSpPr/>
      </dsp:nvSpPr>
      <dsp:spPr>
        <a:xfrm>
          <a:off x="473746" y="309709"/>
          <a:ext cx="2176172" cy="1100094"/>
        </a:xfrm>
        <a:prstGeom prst="ellipse">
          <a:avLst/>
        </a:prstGeom>
        <a:solidFill>
          <a:srgbClr val="E4CF34"/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D7C82131-959D-4728-B5EC-E105C32A2AD0}">
      <dsp:nvSpPr>
        <dsp:cNvPr id="0" name=""/>
        <dsp:cNvSpPr/>
      </dsp:nvSpPr>
      <dsp:spPr>
        <a:xfrm>
          <a:off x="3340614" y="1413968"/>
          <a:ext cx="10768060" cy="139895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60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2A94A2"/>
              </a:solidFill>
              <a:latin typeface="Calibri" panose="020F0502020204030204" pitchFamily="34" charset="0"/>
              <a:cs typeface="Calibri" panose="020F0502020204030204" pitchFamily="34" charset="0"/>
            </a:rPr>
            <a:t>Микропредприятия – 120 млн. руб.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2A94A2"/>
              </a:solidFill>
              <a:latin typeface="Calibri" panose="020F0502020204030204" pitchFamily="34" charset="0"/>
              <a:cs typeface="Calibri" panose="020F0502020204030204" pitchFamily="34" charset="0"/>
            </a:rPr>
            <a:t>Малые предприятия – 800 млн. руб.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2A94A2"/>
              </a:solidFill>
              <a:latin typeface="Calibri" panose="020F0502020204030204" pitchFamily="34" charset="0"/>
              <a:cs typeface="Calibri" panose="020F0502020204030204" pitchFamily="34" charset="0"/>
            </a:rPr>
            <a:t>Средние предприятия – 2 000 млн. руб.</a:t>
          </a:r>
          <a:endParaRPr lang="ru-RU" sz="2000" b="1" kern="1200" dirty="0">
            <a:solidFill>
              <a:srgbClr val="2A94A2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340614" y="1413968"/>
        <a:ext cx="10768060" cy="1398958"/>
      </dsp:txXfrm>
    </dsp:sp>
    <dsp:sp modelId="{23BF2EC7-B512-410E-B409-5B2BE1A9214D}">
      <dsp:nvSpPr>
        <dsp:cNvPr id="0" name=""/>
        <dsp:cNvSpPr/>
      </dsp:nvSpPr>
      <dsp:spPr>
        <a:xfrm>
          <a:off x="894510" y="1634965"/>
          <a:ext cx="2121168" cy="1106067"/>
        </a:xfrm>
        <a:prstGeom prst="ellipse">
          <a:avLst/>
        </a:prstGeom>
        <a:solidFill>
          <a:srgbClr val="E4CF34"/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9A0E0FB6-8BDA-4BFE-9B25-E997F27CEDDB}">
      <dsp:nvSpPr>
        <dsp:cNvPr id="0" name=""/>
        <dsp:cNvSpPr/>
      </dsp:nvSpPr>
      <dsp:spPr>
        <a:xfrm>
          <a:off x="3332871" y="3023753"/>
          <a:ext cx="10739744" cy="118408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60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2A94A2"/>
              </a:solidFill>
              <a:latin typeface="Calibri" panose="020F0502020204030204" pitchFamily="34" charset="0"/>
              <a:cs typeface="Calibri" panose="020F0502020204030204" pitchFamily="34" charset="0"/>
            </a:rPr>
            <a:t>Состав участников (акционеров) юридического лица 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2A94A2"/>
              </a:solidFill>
              <a:latin typeface="Calibri" panose="020F0502020204030204" pitchFamily="34" charset="0"/>
              <a:cs typeface="Calibri" panose="020F0502020204030204" pitchFamily="34" charset="0"/>
            </a:rPr>
            <a:t>(в соответствии с п.1 ст.4 ФЗ-209 от 24.07.2007) </a:t>
          </a:r>
          <a:endParaRPr lang="ru-RU" sz="2000" b="1" kern="1200" dirty="0">
            <a:solidFill>
              <a:srgbClr val="2A94A2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332871" y="3023753"/>
        <a:ext cx="10739744" cy="1184088"/>
      </dsp:txXfrm>
    </dsp:sp>
    <dsp:sp modelId="{18126530-E6D1-43DE-83B8-093802CBAA75}">
      <dsp:nvSpPr>
        <dsp:cNvPr id="0" name=""/>
        <dsp:cNvSpPr/>
      </dsp:nvSpPr>
      <dsp:spPr>
        <a:xfrm>
          <a:off x="425298" y="2970253"/>
          <a:ext cx="2175930" cy="1100094"/>
        </a:xfrm>
        <a:prstGeom prst="ellipse">
          <a:avLst/>
        </a:prstGeom>
        <a:solidFill>
          <a:srgbClr val="E4CF34"/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347827-02D0-44EF-BE62-29AA0EB5CC82}" type="datetimeFigureOut">
              <a:rPr lang="ru-RU" smtClean="0"/>
              <a:t>11.02.2019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-996950" y="1241425"/>
            <a:ext cx="879157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479D6C-3882-41B6-9B16-F3C4D7C9EC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43593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479D6C-3882-41B6-9B16-F3C4D7C9EC89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18449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479D6C-3882-41B6-9B16-F3C4D7C9EC89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20815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479D6C-3882-41B6-9B16-F3C4D7C9EC89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60114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479D6C-3882-41B6-9B16-F3C4D7C9EC89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29499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479D6C-3882-41B6-9B16-F3C4D7C9EC89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02548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479D6C-3882-41B6-9B16-F3C4D7C9EC89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5061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8000663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25083" y="2404534"/>
            <a:ext cx="11467355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25083" y="4050834"/>
            <a:ext cx="11467355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2/11/2019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1153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039" y="609600"/>
            <a:ext cx="12692399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0039" y="4470400"/>
            <a:ext cx="12692399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2/11/2019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4005192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5052" y="609600"/>
            <a:ext cx="11950441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017012" y="3632200"/>
            <a:ext cx="10666521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0039" y="4470400"/>
            <a:ext cx="12692399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2/11/2019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800034" y="790378"/>
            <a:ext cx="900033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3129929" y="2886556"/>
            <a:ext cx="900033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97649004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039" y="1931988"/>
            <a:ext cx="12692399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0039" y="4527448"/>
            <a:ext cx="12692399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2/11/2019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4876859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5052" y="609600"/>
            <a:ext cx="11950441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00036" y="4013200"/>
            <a:ext cx="12692400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0039" y="4527448"/>
            <a:ext cx="12692399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2/11/2019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800034" y="790378"/>
            <a:ext cx="900033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3129929" y="2886556"/>
            <a:ext cx="900033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46232463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2536" y="609600"/>
            <a:ext cx="12679901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00036" y="4013200"/>
            <a:ext cx="12692400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0039" y="4527448"/>
            <a:ext cx="12692399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2/11/2019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1013639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66167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63731" y="609600"/>
            <a:ext cx="1926365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0039" y="609600"/>
            <a:ext cx="10423834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439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834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039" y="2700868"/>
            <a:ext cx="12692399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0039" y="4527448"/>
            <a:ext cx="12692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2/11/2019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824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0038" y="2160589"/>
            <a:ext cx="617744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14996" y="2160590"/>
            <a:ext cx="6177443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2/11/2019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918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7693" y="2160983"/>
            <a:ext cx="617978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97693" y="2737246"/>
            <a:ext cx="6179789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12653" y="2160983"/>
            <a:ext cx="617978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12656" y="2737246"/>
            <a:ext cx="6179780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2/11/2019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003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038" y="609600"/>
            <a:ext cx="12692399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2/11/2019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279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2/11/2019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455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038" y="1498604"/>
            <a:ext cx="5690950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28499" y="514925"/>
            <a:ext cx="6663938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0038" y="2777069"/>
            <a:ext cx="5690950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329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039" y="4800600"/>
            <a:ext cx="1269239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00038" y="609600"/>
            <a:ext cx="12692399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0039" y="5367338"/>
            <a:ext cx="1269239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2/11/2019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5136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8000663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0038" y="609600"/>
            <a:ext cx="12692399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0038" y="2160590"/>
            <a:ext cx="12692399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37892" y="6041363"/>
            <a:ext cx="13464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2/11/2019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0038" y="6041363"/>
            <a:ext cx="92979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683533" y="6041363"/>
            <a:ext cx="10089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9254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  <p:sldLayoutId id="2147483865" r:id="rId12"/>
    <p:sldLayoutId id="2147483866" r:id="rId13"/>
    <p:sldLayoutId id="2147483867" r:id="rId14"/>
    <p:sldLayoutId id="2147483868" r:id="rId15"/>
    <p:sldLayoutId id="2147483869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hyperlink" Target="consultantplus://offline/ref=0788BEA84E3EABCBCC41EA32B543064BFE495474ADC5A0F52B92CD7231526D81B0F3958339A8F98E00E4DCBDC96BF09C9B8B5E36AF68DB3F2Em7D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798428" y="2737987"/>
            <a:ext cx="7490340" cy="1631216"/>
          </a:xfrm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l"/>
            <a:r>
              <a:rPr lang="ru-RU" sz="5000" b="1" dirty="0" smtClean="0">
                <a:ln/>
                <a:solidFill>
                  <a:schemeClr val="bg1"/>
                </a:solidFill>
              </a:rPr>
              <a:t>Программа льготного кредитования</a:t>
            </a:r>
            <a:endParaRPr lang="ru-RU" sz="5000" b="1" dirty="0">
              <a:ln/>
              <a:solidFill>
                <a:schemeClr val="bg1"/>
              </a:solidFill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4117527" y="6356989"/>
            <a:ext cx="2999966" cy="33337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ru-RU" sz="2000" b="1" dirty="0" smtClean="0">
                <a:ln/>
                <a:solidFill>
                  <a:schemeClr val="bg1"/>
                </a:solidFill>
                <a:latin typeface="+mj-lt"/>
                <a:ea typeface="+mj-ea"/>
                <a:cs typeface="+mj-cs"/>
              </a:rPr>
              <a:t>Томск,</a:t>
            </a:r>
            <a:r>
              <a:rPr lang="ru-RU" sz="2000" i="1" dirty="0" smtClean="0">
                <a:solidFill>
                  <a:schemeClr val="bg1"/>
                </a:solidFill>
              </a:rPr>
              <a:t> </a:t>
            </a:r>
            <a:r>
              <a:rPr lang="ru-RU" sz="2000" b="1" dirty="0">
                <a:ln/>
                <a:solidFill>
                  <a:schemeClr val="bg1"/>
                </a:solidFill>
                <a:latin typeface="+mj-lt"/>
                <a:ea typeface="+mj-ea"/>
                <a:cs typeface="+mj-cs"/>
              </a:rPr>
              <a:t>2018г</a:t>
            </a:r>
            <a:r>
              <a:rPr lang="ru-RU" sz="2000" i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70533" y="2737987"/>
            <a:ext cx="4693920" cy="1631216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ru-RU" sz="10000" dirty="0">
                <a:solidFill>
                  <a:schemeClr val="bg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rial Black" panose="020B0A04020102020204" pitchFamily="34" charset="0"/>
              </a:rPr>
              <a:t>8</a:t>
            </a:r>
            <a:r>
              <a:rPr lang="ru-RU" sz="10000" dirty="0" smtClean="0">
                <a:solidFill>
                  <a:schemeClr val="bg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rial Black" panose="020B0A04020102020204" pitchFamily="34" charset="0"/>
              </a:rPr>
              <a:t>,5</a:t>
            </a:r>
            <a:endParaRPr lang="ru-RU" sz="10000" dirty="0">
              <a:solidFill>
                <a:schemeClr val="bg1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Arial Black" panose="020B0A04020102020204" pitchFamily="34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7543800" y="2575560"/>
            <a:ext cx="0" cy="1996440"/>
          </a:xfrm>
          <a:prstGeom prst="line">
            <a:avLst/>
          </a:prstGeom>
          <a:ln w="857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094" y="0"/>
            <a:ext cx="2344600" cy="449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0" y="0"/>
            <a:ext cx="2590800" cy="6858000"/>
          </a:xfrm>
          <a:prstGeom prst="rect">
            <a:avLst/>
          </a:prstGeom>
          <a:solidFill>
            <a:srgbClr val="378C95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1613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60" y="97016"/>
            <a:ext cx="2542310" cy="487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26720" y="674815"/>
            <a:ext cx="17471136" cy="85561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b="1" dirty="0" smtClean="0">
                <a:solidFill>
                  <a:schemeClr val="bg1"/>
                </a:solidFill>
              </a:rPr>
              <a:t>C 1991 </a:t>
            </a:r>
            <a:r>
              <a:rPr lang="ru-RU" sz="2000" b="1" dirty="0" smtClean="0">
                <a:solidFill>
                  <a:schemeClr val="bg1"/>
                </a:solidFill>
              </a:rPr>
              <a:t>года </a:t>
            </a:r>
            <a:r>
              <a:rPr lang="ru-RU" altLang="ru-RU" sz="2000" dirty="0" smtClean="0">
                <a:solidFill>
                  <a:schemeClr val="bg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на рынке банковских услуг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2000" b="1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</a:rPr>
              <a:t>64 офиса </a:t>
            </a:r>
            <a:r>
              <a:rPr lang="ru-RU" sz="2000" dirty="0" smtClean="0">
                <a:solidFill>
                  <a:schemeClr val="bg1"/>
                </a:solidFill>
              </a:rPr>
              <a:t>в Новосибирске, Новосибирской области, Красноярске, </a:t>
            </a:r>
            <a:r>
              <a:rPr lang="ru-RU" sz="2000" dirty="0">
                <a:solidFill>
                  <a:schemeClr val="bg1"/>
                </a:solidFill>
              </a:rPr>
              <a:t>К</a:t>
            </a:r>
            <a:r>
              <a:rPr lang="ru-RU" sz="2000" dirty="0" smtClean="0">
                <a:solidFill>
                  <a:schemeClr val="bg1"/>
                </a:solidFill>
              </a:rPr>
              <a:t>емерове, Новокузнецке, Томске, Барнауле и Бийске</a:t>
            </a:r>
            <a:endParaRPr lang="ru-RU" sz="2000" dirty="0">
              <a:solidFill>
                <a:schemeClr val="bg1"/>
              </a:solidFill>
            </a:endParaRPr>
          </a:p>
          <a:p>
            <a:pPr marL="285750" indent="-285750"/>
            <a:endParaRPr lang="ru-RU" sz="2000" b="1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bg1"/>
                </a:solidFill>
              </a:rPr>
              <a:t>Это </a:t>
            </a:r>
            <a:r>
              <a:rPr lang="ru-RU" sz="2000" b="1" dirty="0" smtClean="0">
                <a:solidFill>
                  <a:schemeClr val="bg1"/>
                </a:solidFill>
              </a:rPr>
              <a:t>400 тысяч частных клиентов </a:t>
            </a:r>
            <a:r>
              <a:rPr lang="ru-RU" sz="2000" dirty="0" smtClean="0">
                <a:solidFill>
                  <a:schemeClr val="bg1"/>
                </a:solidFill>
              </a:rPr>
              <a:t>и более </a:t>
            </a:r>
            <a:r>
              <a:rPr lang="ru-RU" sz="2000" b="1" dirty="0" smtClean="0">
                <a:solidFill>
                  <a:schemeClr val="bg1"/>
                </a:solidFill>
              </a:rPr>
              <a:t>17 тысяч предприятий субъектов МСП</a:t>
            </a:r>
          </a:p>
          <a:p>
            <a:r>
              <a:rPr lang="ru-RU" sz="2000" b="1" dirty="0">
                <a:solidFill>
                  <a:schemeClr val="bg1"/>
                </a:solidFill>
              </a:rPr>
              <a:t/>
            </a:r>
            <a:br>
              <a:rPr lang="ru-RU" sz="2000" b="1" dirty="0">
                <a:solidFill>
                  <a:schemeClr val="bg1"/>
                </a:solidFill>
              </a:rPr>
            </a:br>
            <a:r>
              <a:rPr lang="ru-RU" sz="2000" b="1" u="sng" dirty="0" smtClean="0">
                <a:solidFill>
                  <a:schemeClr val="bg1"/>
                </a:solidFill>
              </a:rPr>
              <a:t>Рейтинги:</a:t>
            </a:r>
            <a:endParaRPr lang="ru-RU" sz="2000" b="1" u="sng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bg1"/>
                </a:solidFill>
              </a:rPr>
              <a:t>Fitch Ratings</a:t>
            </a:r>
            <a:r>
              <a:rPr lang="ru-RU" sz="2000" dirty="0" smtClean="0">
                <a:solidFill>
                  <a:schemeClr val="bg1"/>
                </a:solidFill>
              </a:rPr>
              <a:t> подтвердил Банку рейтинг – </a:t>
            </a:r>
            <a:r>
              <a:rPr lang="ru-RU" sz="2000" b="1" dirty="0" smtClean="0">
                <a:solidFill>
                  <a:schemeClr val="bg1"/>
                </a:solidFill>
              </a:rPr>
              <a:t>«</a:t>
            </a:r>
            <a:r>
              <a:rPr lang="en-US" sz="2000" b="1" dirty="0" smtClean="0">
                <a:solidFill>
                  <a:schemeClr val="bg1"/>
                </a:solidFill>
              </a:rPr>
              <a:t> BB- </a:t>
            </a:r>
            <a:r>
              <a:rPr lang="ru-RU" sz="2000" b="1" dirty="0" smtClean="0">
                <a:solidFill>
                  <a:schemeClr val="bg1"/>
                </a:solidFill>
              </a:rPr>
              <a:t>» </a:t>
            </a:r>
            <a:r>
              <a:rPr lang="ru-RU" sz="2000" b="1" dirty="0" smtClean="0">
                <a:solidFill>
                  <a:schemeClr val="bg1"/>
                </a:solidFill>
              </a:rPr>
              <a:t>– прогноз «Стабильный»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2000" b="1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bg1"/>
                </a:solidFill>
              </a:rPr>
              <a:t>Включен в рейтинг самых надежных банков по версии </a:t>
            </a:r>
            <a:r>
              <a:rPr lang="ru-RU" sz="2000" b="1" dirty="0" smtClean="0">
                <a:solidFill>
                  <a:schemeClr val="bg1"/>
                </a:solidFill>
              </a:rPr>
              <a:t>экономического журнала </a:t>
            </a:r>
            <a:r>
              <a:rPr lang="en-US" sz="2000" b="1" dirty="0" smtClean="0">
                <a:solidFill>
                  <a:schemeClr val="bg1"/>
                </a:solidFill>
              </a:rPr>
              <a:t>Forbes</a:t>
            </a:r>
            <a:r>
              <a:rPr lang="ru-RU" sz="2000" b="1" dirty="0" smtClean="0">
                <a:solidFill>
                  <a:schemeClr val="bg1"/>
                </a:solidFill>
              </a:rPr>
              <a:t> – </a:t>
            </a:r>
            <a:r>
              <a:rPr lang="ru-RU" sz="2000" b="1" dirty="0" smtClean="0">
                <a:solidFill>
                  <a:schemeClr val="bg1"/>
                </a:solidFill>
              </a:rPr>
              <a:t>4</a:t>
            </a:r>
            <a:r>
              <a:rPr lang="en-US" sz="2000" b="1" dirty="0" smtClean="0">
                <a:solidFill>
                  <a:schemeClr val="bg1"/>
                </a:solidFill>
              </a:rPr>
              <a:t>3</a:t>
            </a: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</a:rPr>
              <a:t>место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2000" b="1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bg1"/>
                </a:solidFill>
              </a:rPr>
              <a:t>«Эксперт РА» - рейтинг кредитоспособности  на уровне </a:t>
            </a:r>
            <a:r>
              <a:rPr lang="ru-RU" sz="2000" b="1" dirty="0" smtClean="0">
                <a:solidFill>
                  <a:schemeClr val="bg1"/>
                </a:solidFill>
              </a:rPr>
              <a:t>«</a:t>
            </a:r>
            <a:r>
              <a:rPr lang="en-US" sz="2000" b="1" dirty="0" err="1" smtClean="0">
                <a:solidFill>
                  <a:schemeClr val="bg1"/>
                </a:solidFill>
              </a:rPr>
              <a:t>ru</a:t>
            </a:r>
            <a:r>
              <a:rPr lang="ru-RU" sz="2000" b="1" dirty="0" smtClean="0">
                <a:solidFill>
                  <a:schemeClr val="bg1"/>
                </a:solidFill>
              </a:rPr>
              <a:t>ВВВ+» – прогноз стабильный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chemeClr val="bg1"/>
                </a:solidFill>
              </a:rPr>
              <a:t>5 место по рентабельности капитала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95 по активам среди Банков России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pPr algn="just"/>
            <a:endParaRPr lang="ru-RU" dirty="0" smtClean="0"/>
          </a:p>
          <a:p>
            <a:pPr algn="just"/>
            <a:endParaRPr lang="ru-RU" dirty="0"/>
          </a:p>
          <a:p>
            <a:pPr algn="just"/>
            <a:endParaRPr lang="ru-RU" dirty="0" smtClean="0"/>
          </a:p>
          <a:p>
            <a:pPr algn="just"/>
            <a:endParaRPr lang="ru-RU" dirty="0"/>
          </a:p>
          <a:p>
            <a:pPr algn="just"/>
            <a:endParaRPr lang="ru-RU" sz="1100" b="1" dirty="0" smtClean="0">
              <a:solidFill>
                <a:srgbClr val="FF0000"/>
              </a:solidFill>
            </a:endParaRPr>
          </a:p>
          <a:p>
            <a:pPr algn="just"/>
            <a:endParaRPr lang="ru-RU" sz="1100" b="1" dirty="0" smtClean="0">
              <a:solidFill>
                <a:srgbClr val="FF00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3486" y="3364432"/>
            <a:ext cx="5584370" cy="3172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430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60" y="97016"/>
            <a:ext cx="2542310" cy="487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26720" y="674815"/>
            <a:ext cx="17471136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 smtClean="0"/>
          </a:p>
          <a:p>
            <a:pPr algn="just"/>
            <a:endParaRPr lang="ru-RU" dirty="0"/>
          </a:p>
          <a:p>
            <a:pPr algn="just"/>
            <a:endParaRPr lang="ru-RU" dirty="0" smtClean="0"/>
          </a:p>
          <a:p>
            <a:pPr algn="just"/>
            <a:endParaRPr lang="ru-RU" dirty="0"/>
          </a:p>
          <a:p>
            <a:pPr algn="just"/>
            <a:endParaRPr lang="ru-RU" sz="1100" b="1" dirty="0" smtClean="0">
              <a:solidFill>
                <a:srgbClr val="FF0000"/>
              </a:solidFill>
            </a:endParaRPr>
          </a:p>
          <a:p>
            <a:pPr algn="just"/>
            <a:endParaRPr lang="ru-RU" sz="1100" b="1" dirty="0" smtClean="0">
              <a:solidFill>
                <a:srgbClr val="FF0000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205654" y="677454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b="1" i="1" dirty="0" smtClean="0">
                <a:solidFill>
                  <a:schemeClr val="bg1"/>
                </a:solidFill>
              </a:rPr>
              <a:t>Субъект малого и среднего предпринимательства</a:t>
            </a:r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966356315"/>
              </p:ext>
            </p:extLst>
          </p:nvPr>
        </p:nvGraphicFramePr>
        <p:xfrm>
          <a:off x="1605014" y="1998254"/>
          <a:ext cx="14293354" cy="4400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315338" y="2690401"/>
            <a:ext cx="1706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Численность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93136" y="4013840"/>
            <a:ext cx="1706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Выручка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65248" y="5334640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Учредители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130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60" y="97016"/>
            <a:ext cx="2542310" cy="487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170176" y="2791787"/>
            <a:ext cx="5480311" cy="609600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Цель:</a:t>
            </a:r>
            <a:r>
              <a:rPr lang="ru-RU" dirty="0">
                <a:solidFill>
                  <a:schemeClr val="tx1"/>
                </a:solidFill>
              </a:rPr>
              <a:t> инвестиции / пополнение оборотных средств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170176" y="1014073"/>
            <a:ext cx="5480311" cy="568308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solidFill>
                  <a:schemeClr val="tx1"/>
                </a:solidFill>
              </a:rPr>
              <a:t>Годовая выручка </a:t>
            </a:r>
            <a:r>
              <a:rPr lang="en-US" b="1" dirty="0" smtClean="0">
                <a:solidFill>
                  <a:schemeClr val="tx1"/>
                </a:solidFill>
              </a:rPr>
              <a:t>&gt;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1</a:t>
            </a:r>
            <a:r>
              <a:rPr lang="ru-RU" b="1" dirty="0" smtClean="0">
                <a:solidFill>
                  <a:schemeClr val="tx1"/>
                </a:solidFill>
              </a:rPr>
              <a:t>00 </a:t>
            </a:r>
            <a:r>
              <a:rPr lang="ru-RU" b="1" dirty="0" smtClean="0">
                <a:solidFill>
                  <a:schemeClr val="tx1"/>
                </a:solidFill>
              </a:rPr>
              <a:t>млн. руб. 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57131" y="1882168"/>
            <a:ext cx="5480311" cy="627383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</a:rPr>
              <a:t>Сумма</a:t>
            </a:r>
            <a:r>
              <a:rPr lang="ru-RU" dirty="0" smtClean="0">
                <a:solidFill>
                  <a:schemeClr val="tx1"/>
                </a:solidFill>
              </a:rPr>
              <a:t> от 20 до 100 млн. руб.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4624620" y="1604647"/>
            <a:ext cx="289211" cy="249396"/>
          </a:xfrm>
          <a:prstGeom prst="downArrow">
            <a:avLst/>
          </a:prstGeom>
          <a:solidFill>
            <a:srgbClr val="68BDC6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753600" y="1054291"/>
            <a:ext cx="5388039" cy="560018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>
                <a:solidFill>
                  <a:schemeClr val="tx1"/>
                </a:solidFill>
              </a:rPr>
              <a:t>Годовая выручка </a:t>
            </a:r>
            <a:r>
              <a:rPr lang="en-US" b="1" dirty="0" smtClean="0">
                <a:solidFill>
                  <a:schemeClr val="tx1"/>
                </a:solidFill>
              </a:rPr>
              <a:t>&lt;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1</a:t>
            </a:r>
            <a:r>
              <a:rPr lang="ru-RU" b="1" dirty="0" smtClean="0">
                <a:solidFill>
                  <a:schemeClr val="tx1"/>
                </a:solidFill>
              </a:rPr>
              <a:t>00 </a:t>
            </a:r>
            <a:r>
              <a:rPr lang="ru-RU" b="1" dirty="0" smtClean="0">
                <a:solidFill>
                  <a:schemeClr val="tx1"/>
                </a:solidFill>
              </a:rPr>
              <a:t>млн. руб.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753600" y="1905889"/>
            <a:ext cx="5388039" cy="655090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Сумма</a:t>
            </a:r>
            <a:r>
              <a:rPr lang="ru-RU" dirty="0">
                <a:solidFill>
                  <a:schemeClr val="tx1"/>
                </a:solidFill>
              </a:rPr>
              <a:t> от </a:t>
            </a:r>
            <a:r>
              <a:rPr lang="en-US" dirty="0" smtClean="0">
                <a:solidFill>
                  <a:schemeClr val="tx1"/>
                </a:solidFill>
              </a:rPr>
              <a:t>3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до </a:t>
            </a:r>
            <a:r>
              <a:rPr lang="en-US" dirty="0" smtClean="0">
                <a:solidFill>
                  <a:schemeClr val="tx1"/>
                </a:solidFill>
              </a:rPr>
              <a:t>35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млн. руб.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9753600" y="2802575"/>
            <a:ext cx="5388038" cy="588025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Цель:</a:t>
            </a:r>
            <a:r>
              <a:rPr lang="ru-RU" dirty="0">
                <a:solidFill>
                  <a:schemeClr val="tx1"/>
                </a:solidFill>
              </a:rPr>
              <a:t> инвестиции</a:t>
            </a:r>
          </a:p>
        </p:txBody>
      </p:sp>
      <p:sp>
        <p:nvSpPr>
          <p:cNvPr id="13" name="Стрелка вниз 12"/>
          <p:cNvSpPr/>
          <p:nvPr/>
        </p:nvSpPr>
        <p:spPr>
          <a:xfrm>
            <a:off x="4624620" y="2525971"/>
            <a:ext cx="289211" cy="249396"/>
          </a:xfrm>
          <a:prstGeom prst="downArrow">
            <a:avLst/>
          </a:prstGeom>
          <a:solidFill>
            <a:srgbClr val="68BDC6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4" name="Стрелка вниз 13"/>
          <p:cNvSpPr/>
          <p:nvPr/>
        </p:nvSpPr>
        <p:spPr>
          <a:xfrm>
            <a:off x="12280225" y="1651201"/>
            <a:ext cx="289211" cy="249396"/>
          </a:xfrm>
          <a:prstGeom prst="downArrow">
            <a:avLst/>
          </a:prstGeom>
          <a:solidFill>
            <a:srgbClr val="68BDC6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" name="Стрелка вниз 14"/>
          <p:cNvSpPr/>
          <p:nvPr/>
        </p:nvSpPr>
        <p:spPr>
          <a:xfrm>
            <a:off x="12303013" y="2566271"/>
            <a:ext cx="289211" cy="249396"/>
          </a:xfrm>
          <a:prstGeom prst="downArrow">
            <a:avLst/>
          </a:prstGeom>
          <a:solidFill>
            <a:srgbClr val="68BDC6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170176" y="6205522"/>
            <a:ext cx="12971457" cy="504056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Эффективная ставка  </a:t>
            </a:r>
            <a:r>
              <a:rPr lang="ru-RU" dirty="0">
                <a:solidFill>
                  <a:schemeClr val="tx1"/>
                </a:solidFill>
              </a:rPr>
              <a:t>- </a:t>
            </a:r>
            <a:r>
              <a:rPr lang="en-US" sz="2400" b="1" dirty="0">
                <a:solidFill>
                  <a:schemeClr val="tx1"/>
                </a:solidFill>
              </a:rPr>
              <a:t>8</a:t>
            </a:r>
            <a:r>
              <a:rPr lang="ru-RU" sz="2400" b="1" dirty="0" smtClean="0">
                <a:solidFill>
                  <a:schemeClr val="tx1"/>
                </a:solidFill>
              </a:rPr>
              <a:t>,5</a:t>
            </a:r>
            <a:r>
              <a:rPr lang="ru-RU" sz="2400" b="1" dirty="0">
                <a:solidFill>
                  <a:schemeClr val="tx1"/>
                </a:solidFill>
              </a:rPr>
              <a:t>%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170177" y="5510979"/>
            <a:ext cx="12971458" cy="576064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</a:rPr>
              <a:t>Залог:</a:t>
            </a:r>
            <a:r>
              <a:rPr lang="ru-RU" dirty="0" smtClean="0">
                <a:solidFill>
                  <a:schemeClr val="tx1"/>
                </a:solidFill>
              </a:rPr>
              <a:t> недвижимость, автотранспорт (остается в пользовании заемщика), товары в обороте, поручительство Гарантийного фонда Томской области и иные виды залога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170176" y="4568622"/>
            <a:ext cx="12971459" cy="864096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b="1" dirty="0" smtClean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</a:rPr>
              <a:t>Заемщик</a:t>
            </a:r>
            <a:r>
              <a:rPr lang="ru-RU" dirty="0" smtClean="0">
                <a:solidFill>
                  <a:schemeClr val="tx1"/>
                </a:solidFill>
              </a:rPr>
              <a:t>  </a:t>
            </a:r>
            <a:r>
              <a:rPr lang="ru-RU" dirty="0">
                <a:solidFill>
                  <a:schemeClr val="tx1"/>
                </a:solidFill>
              </a:rPr>
              <a:t>- </a:t>
            </a:r>
            <a:r>
              <a:rPr lang="ru-RU" dirty="0" smtClean="0">
                <a:solidFill>
                  <a:schemeClr val="tx1"/>
                </a:solidFill>
              </a:rPr>
              <a:t>субъект МСП, </a:t>
            </a:r>
            <a:r>
              <a:rPr lang="ru-RU" dirty="0">
                <a:solidFill>
                  <a:schemeClr val="tx1"/>
                </a:solidFill>
              </a:rPr>
              <a:t>включенный в единый </a:t>
            </a:r>
            <a:r>
              <a:rPr lang="ru-RU" dirty="0" smtClean="0">
                <a:solidFill>
                  <a:schemeClr val="tx1"/>
                </a:solidFill>
              </a:rPr>
              <a:t>реестр, </a:t>
            </a:r>
            <a:r>
              <a:rPr lang="ru-RU" dirty="0">
                <a:solidFill>
                  <a:schemeClr val="tx1"/>
                </a:solidFill>
              </a:rPr>
              <a:t>с «хорошим» </a:t>
            </a:r>
            <a:r>
              <a:rPr lang="ru-RU" dirty="0" smtClean="0">
                <a:solidFill>
                  <a:schemeClr val="tx1"/>
                </a:solidFill>
              </a:rPr>
              <a:t>финансовым </a:t>
            </a:r>
            <a:r>
              <a:rPr lang="ru-RU" dirty="0">
                <a:solidFill>
                  <a:schemeClr val="tx1"/>
                </a:solidFill>
              </a:rPr>
              <a:t>положением по данным официальной </a:t>
            </a:r>
            <a:r>
              <a:rPr lang="ru-RU" dirty="0" smtClean="0">
                <a:solidFill>
                  <a:schemeClr val="tx1"/>
                </a:solidFill>
              </a:rPr>
              <a:t>отчетности, положительной кредитной историей, отсутствием задолженности по обязательным платежам в бюджет</a:t>
            </a:r>
          </a:p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170176" y="3539576"/>
            <a:ext cx="12971461" cy="504056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</a:rPr>
              <a:t>Срок</a:t>
            </a:r>
            <a:r>
              <a:rPr lang="ru-RU" dirty="0" smtClean="0">
                <a:solidFill>
                  <a:schemeClr val="tx1"/>
                </a:solidFill>
              </a:rPr>
              <a:t> льготного инвестиционного кредита — </a:t>
            </a:r>
            <a:r>
              <a:rPr lang="ru-RU" b="1" dirty="0" smtClean="0">
                <a:solidFill>
                  <a:schemeClr val="tx1"/>
                </a:solidFill>
              </a:rPr>
              <a:t>до 10 лет</a:t>
            </a:r>
            <a:r>
              <a:rPr lang="ru-RU" dirty="0" smtClean="0">
                <a:solidFill>
                  <a:schemeClr val="tx1"/>
                </a:solidFill>
              </a:rPr>
              <a:t>, оборотного — </a:t>
            </a:r>
            <a:r>
              <a:rPr lang="ru-RU" b="1" dirty="0" smtClean="0">
                <a:solidFill>
                  <a:schemeClr val="tx1"/>
                </a:solidFill>
              </a:rPr>
              <a:t>не более 3 лет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170177" y="4126107"/>
            <a:ext cx="12971460" cy="360040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solidFill>
                  <a:schemeClr val="tx1"/>
                </a:solidFill>
              </a:rPr>
              <a:t>Вид кредитования</a:t>
            </a:r>
            <a:r>
              <a:rPr lang="ru-RU" dirty="0" smtClean="0">
                <a:solidFill>
                  <a:schemeClr val="tx1"/>
                </a:solidFill>
              </a:rPr>
              <a:t>: кредит / невозобновляемая кредитная линия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108787" y="2614"/>
            <a:ext cx="1180642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800" b="1" dirty="0">
              <a:solidFill>
                <a:schemeClr val="bg1"/>
              </a:solidFill>
            </a:endParaRPr>
          </a:p>
          <a:p>
            <a:pPr algn="ctr"/>
            <a:r>
              <a:rPr lang="ru-RU" sz="3600" b="1" dirty="0">
                <a:ln w="6350">
                  <a:noFill/>
                </a:ln>
                <a:solidFill>
                  <a:schemeClr val="bg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ПРОГРАММА ЛЬГОТНОГО КРЕДИТОВАНИЯ -  </a:t>
            </a:r>
            <a:r>
              <a:rPr lang="en-US" sz="3600" b="1" dirty="0" smtClean="0">
                <a:ln w="6350">
                  <a:noFill/>
                </a:ln>
                <a:solidFill>
                  <a:schemeClr val="bg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8</a:t>
            </a:r>
            <a:r>
              <a:rPr lang="ru-RU" sz="3600" b="1" dirty="0" smtClean="0">
                <a:ln w="6350">
                  <a:noFill/>
                </a:ln>
                <a:solidFill>
                  <a:schemeClr val="bg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,5</a:t>
            </a:r>
            <a:r>
              <a:rPr lang="ru-RU" sz="3600" b="1" dirty="0">
                <a:ln w="6350">
                  <a:noFill/>
                </a:ln>
                <a:solidFill>
                  <a:schemeClr val="bg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104714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60" y="97016"/>
            <a:ext cx="2542310" cy="487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3767" y="1371533"/>
            <a:ext cx="16772021" cy="5293961"/>
          </a:xfrm>
        </p:spPr>
        <p:txBody>
          <a:bodyPr>
            <a:noAutofit/>
          </a:bodyPr>
          <a:lstStyle/>
          <a:p>
            <a:r>
              <a:rPr lang="ru-RU" altLang="ru-RU" sz="1400" b="1" dirty="0" smtClean="0"/>
              <a:t>1. Сельское </a:t>
            </a:r>
            <a:r>
              <a:rPr lang="ru-RU" altLang="ru-RU" sz="1400" b="1" dirty="0"/>
              <a:t>хозяйство, включая производство сельскохозяйственной продукции, а также предоставление услуг в сельском хозяйстве, в том числе в целях обеспечения импортозамещения и развития несырьевого экспорта</a:t>
            </a:r>
            <a:r>
              <a:rPr lang="ru-RU" altLang="ru-RU" sz="1400" b="1" dirty="0" smtClean="0"/>
              <a:t>.</a:t>
            </a:r>
            <a:r>
              <a:rPr lang="ru-RU" altLang="ru-RU" sz="1400" b="1" dirty="0"/>
              <a:t/>
            </a:r>
            <a:br>
              <a:rPr lang="ru-RU" altLang="ru-RU" sz="1400" b="1" dirty="0"/>
            </a:br>
            <a:r>
              <a:rPr lang="ru-RU" altLang="ru-RU" sz="1400" b="1" dirty="0" smtClean="0"/>
              <a:t>2. Обрабатывающее </a:t>
            </a:r>
            <a:r>
              <a:rPr lang="ru-RU" altLang="ru-RU" sz="1400" b="1" dirty="0"/>
              <a:t>производство, в том числе производство пищевых продуктов, первичная и последующая (промышленная) переработка сельскохозяйственной продукции, в том числе в целях обеспечения импортозамещения и развития несырьевого экспорта</a:t>
            </a:r>
            <a:r>
              <a:rPr lang="ru-RU" altLang="ru-RU" sz="1400" b="1" dirty="0" smtClean="0"/>
              <a:t>.</a:t>
            </a:r>
            <a:r>
              <a:rPr lang="en-US" altLang="ru-RU" sz="1400" b="1" dirty="0"/>
              <a:t/>
            </a:r>
            <a:br>
              <a:rPr lang="en-US" altLang="ru-RU" sz="1400" b="1" dirty="0"/>
            </a:br>
            <a:r>
              <a:rPr lang="ru-RU" altLang="ru-RU" sz="1400" b="1" dirty="0" smtClean="0"/>
              <a:t>3. Производство </a:t>
            </a:r>
            <a:r>
              <a:rPr lang="ru-RU" altLang="ru-RU" sz="1400" b="1" dirty="0"/>
              <a:t>и распределение электроэнергии, газа и </a:t>
            </a:r>
            <a:r>
              <a:rPr lang="ru-RU" altLang="ru-RU" sz="1400" b="1" dirty="0" smtClean="0"/>
              <a:t>воды.</a:t>
            </a:r>
            <a:r>
              <a:rPr lang="en-US" altLang="ru-RU" sz="1400" b="1" dirty="0"/>
              <a:t/>
            </a:r>
            <a:br>
              <a:rPr lang="en-US" altLang="ru-RU" sz="1400" b="1" dirty="0"/>
            </a:br>
            <a:r>
              <a:rPr lang="ru-RU" altLang="ru-RU" sz="1400" b="1" dirty="0" smtClean="0"/>
              <a:t>4. Строительство</a:t>
            </a:r>
            <a:r>
              <a:rPr lang="ru-RU" altLang="ru-RU" sz="1400" b="1" dirty="0"/>
              <a:t>.</a:t>
            </a:r>
            <a:r>
              <a:rPr lang="en-US" altLang="ru-RU" sz="1400" b="1" dirty="0"/>
              <a:t/>
            </a:r>
            <a:br>
              <a:rPr lang="en-US" altLang="ru-RU" sz="1400" b="1" dirty="0"/>
            </a:br>
            <a:r>
              <a:rPr lang="ru-RU" altLang="ru-RU" sz="1400" b="1" dirty="0" smtClean="0"/>
              <a:t>5. Туристская </a:t>
            </a:r>
            <a:r>
              <a:rPr lang="ru-RU" altLang="ru-RU" sz="1400" b="1" dirty="0"/>
              <a:t>деятельность и деятельность в области туристской индустрии в целях развития внутреннего</a:t>
            </a:r>
            <a:r>
              <a:rPr lang="en-US" altLang="ru-RU" sz="1400" b="1" dirty="0"/>
              <a:t> </a:t>
            </a:r>
            <a:r>
              <a:rPr lang="ru-RU" altLang="ru-RU" sz="1400" b="1" dirty="0"/>
              <a:t>и въездного  туризма.</a:t>
            </a:r>
            <a:r>
              <a:rPr lang="en-US" altLang="ru-RU" sz="1400" b="1" dirty="0"/>
              <a:t/>
            </a:r>
            <a:br>
              <a:rPr lang="en-US" altLang="ru-RU" sz="1400" b="1" dirty="0"/>
            </a:br>
            <a:r>
              <a:rPr lang="ru-RU" altLang="ru-RU" sz="1400" b="1" dirty="0" smtClean="0"/>
              <a:t>6. Деятельность </a:t>
            </a:r>
            <a:r>
              <a:rPr lang="ru-RU" altLang="ru-RU" sz="1400" b="1" dirty="0"/>
              <a:t>в области информации и связи.</a:t>
            </a:r>
            <a:r>
              <a:rPr lang="en-US" altLang="ru-RU" sz="1400" b="1" dirty="0"/>
              <a:t/>
            </a:r>
            <a:br>
              <a:rPr lang="en-US" altLang="ru-RU" sz="1400" b="1" dirty="0"/>
            </a:br>
            <a:r>
              <a:rPr lang="ru-RU" altLang="ru-RU" sz="1400" b="1" dirty="0" smtClean="0"/>
              <a:t>7. Транспортировка </a:t>
            </a:r>
            <a:r>
              <a:rPr lang="ru-RU" altLang="ru-RU" sz="1400" b="1" dirty="0"/>
              <a:t>и хранение.</a:t>
            </a:r>
            <a:r>
              <a:rPr lang="en-US" altLang="ru-RU" sz="1400" b="1" dirty="0"/>
              <a:t/>
            </a:r>
            <a:br>
              <a:rPr lang="en-US" altLang="ru-RU" sz="1400" b="1" dirty="0"/>
            </a:br>
            <a:r>
              <a:rPr lang="ru-RU" altLang="ru-RU" sz="1400" b="1" dirty="0" smtClean="0"/>
              <a:t>8. Деятельность </a:t>
            </a:r>
            <a:r>
              <a:rPr lang="ru-RU" altLang="ru-RU" sz="1400" b="1" dirty="0"/>
              <a:t>в области </a:t>
            </a:r>
            <a:r>
              <a:rPr lang="ru-RU" altLang="ru-RU" sz="1400" b="1" dirty="0" smtClean="0"/>
              <a:t>здравоохранения.</a:t>
            </a:r>
            <a:r>
              <a:rPr lang="en-US" altLang="ru-RU" sz="1400" b="1" dirty="0"/>
              <a:t/>
            </a:r>
            <a:br>
              <a:rPr lang="en-US" altLang="ru-RU" sz="1400" b="1" dirty="0"/>
            </a:br>
            <a:r>
              <a:rPr lang="ru-RU" altLang="ru-RU" sz="1400" b="1" dirty="0" smtClean="0"/>
              <a:t>9. Деятельность </a:t>
            </a:r>
            <a:r>
              <a:rPr lang="ru-RU" altLang="ru-RU" sz="1400" b="1" dirty="0"/>
              <a:t>в области образования.</a:t>
            </a:r>
            <a:r>
              <a:rPr lang="en-US" altLang="ru-RU" sz="1400" b="1" dirty="0"/>
              <a:t/>
            </a:r>
            <a:br>
              <a:rPr lang="en-US" altLang="ru-RU" sz="1400" b="1" dirty="0"/>
            </a:br>
            <a:r>
              <a:rPr lang="ru-RU" altLang="ru-RU" sz="1400" b="1" dirty="0" smtClean="0"/>
              <a:t>10. Водоснабжение</a:t>
            </a:r>
            <a:r>
              <a:rPr lang="ru-RU" altLang="ru-RU" sz="1400" b="1" dirty="0"/>
              <a:t>, водоотведение, организация сбора, обработки и утилизации отходов, в том числе отсортированных материалов, а также переработка металлических и неметаллических отходов, мусора и прочих предметов во вторичное сырье, деятельность по ликвидации загрязнений.</a:t>
            </a:r>
            <a:r>
              <a:rPr lang="en-US" altLang="ru-RU" sz="1400" b="1" dirty="0"/>
              <a:t/>
            </a:r>
            <a:br>
              <a:rPr lang="en-US" altLang="ru-RU" sz="1400" b="1" dirty="0"/>
            </a:br>
            <a:r>
              <a:rPr lang="ru-RU" altLang="ru-RU" sz="1400" b="1" dirty="0" smtClean="0"/>
              <a:t>11. Деятельность </a:t>
            </a:r>
            <a:r>
              <a:rPr lang="ru-RU" altLang="ru-RU" sz="1400" b="1" dirty="0"/>
              <a:t>гостиниц и предприятий общественного питания (за исключением ресторанов).</a:t>
            </a:r>
            <a:r>
              <a:rPr lang="en-US" altLang="ru-RU" sz="1400" b="1" dirty="0"/>
              <a:t/>
            </a:r>
            <a:br>
              <a:rPr lang="en-US" altLang="ru-RU" sz="1400" b="1" dirty="0"/>
            </a:br>
            <a:r>
              <a:rPr lang="ru-RU" altLang="ru-RU" sz="1400" b="1" dirty="0" smtClean="0"/>
              <a:t>12. Деятельность </a:t>
            </a:r>
            <a:r>
              <a:rPr lang="ru-RU" altLang="ru-RU" sz="1400" b="1" dirty="0"/>
              <a:t>в области культуры, спорта.</a:t>
            </a:r>
            <a:r>
              <a:rPr lang="en-US" altLang="ru-RU" sz="1400" b="1" dirty="0"/>
              <a:t/>
            </a:r>
            <a:br>
              <a:rPr lang="en-US" altLang="ru-RU" sz="1400" b="1" dirty="0"/>
            </a:br>
            <a:r>
              <a:rPr lang="ru-RU" altLang="ru-RU" sz="1400" b="1" dirty="0" smtClean="0"/>
              <a:t>13. Деятельность </a:t>
            </a:r>
            <a:r>
              <a:rPr lang="ru-RU" altLang="ru-RU" sz="1400" b="1" dirty="0"/>
              <a:t>профессиональная, научная и техническая.</a:t>
            </a:r>
            <a:r>
              <a:rPr lang="en-US" altLang="ru-RU" sz="1400" b="1" dirty="0"/>
              <a:t/>
            </a:r>
            <a:br>
              <a:rPr lang="en-US" altLang="ru-RU" sz="1400" b="1" dirty="0"/>
            </a:br>
            <a:r>
              <a:rPr lang="ru-RU" altLang="ru-RU" sz="1400" b="1" dirty="0" smtClean="0"/>
              <a:t>13. Деятельность </a:t>
            </a:r>
            <a:r>
              <a:rPr lang="ru-RU" altLang="ru-RU" sz="1400" b="1" dirty="0"/>
              <a:t>в сфере бытовых услуг.</a:t>
            </a:r>
            <a:r>
              <a:rPr lang="en-US" altLang="ru-RU" sz="1400" b="1" dirty="0"/>
              <a:t/>
            </a:r>
            <a:br>
              <a:rPr lang="en-US" altLang="ru-RU" sz="1400" b="1" dirty="0"/>
            </a:br>
            <a:r>
              <a:rPr lang="ru-RU" altLang="ru-RU" sz="1400" b="1" dirty="0" smtClean="0"/>
              <a:t>14. Деятельность </a:t>
            </a:r>
            <a:r>
              <a:rPr lang="ru-RU" altLang="ru-RU" sz="1400" b="1" dirty="0"/>
              <a:t>в сфере розничной торговли при условии, что субъект малого или среднего предпринимательства зарегистрирован и (или) осуществляет такую деятельность (в том числе через свои филиалы и иные обособленные подразделения, за исключением представительств) на территории монопрофильного муниципального образования, включенного в </a:t>
            </a:r>
            <a:r>
              <a:rPr lang="ru-RU" altLang="ru-RU" sz="1400" b="1" dirty="0">
                <a:solidFill>
                  <a:schemeClr val="bg1"/>
                </a:solidFill>
                <a:hlinkClick r:id="rId4" tooltip="Распоряжение Правительства РФ от 29.07.2014 N 1398-р (ред. от 13.05.2016) &lt;Об утверждении перечня монопрофильных муниципальных образований Российской Федерации (моногородов)&gt;{КонсультантПлюс}"/>
              </a:rPr>
              <a:t>перечень</a:t>
            </a:r>
            <a:r>
              <a:rPr lang="ru-RU" altLang="ru-RU" sz="1400" b="1" dirty="0">
                <a:solidFill>
                  <a:schemeClr val="bg1"/>
                </a:solidFill>
              </a:rPr>
              <a:t> </a:t>
            </a:r>
            <a:r>
              <a:rPr lang="ru-RU" altLang="ru-RU" sz="1400" b="1" dirty="0"/>
              <a:t>монопрофильных муниципальных образований Российской Федерации (моногородов), утвержденный распоряжением Правительства Российской Федерации от 29 июля 2014 г. </a:t>
            </a:r>
            <a:r>
              <a:rPr lang="ru-RU" altLang="ru-RU" sz="1400" b="1" dirty="0"/>
              <a:t>N 1398-р, и доля доходов от ее осуществления по итогам предыдущего календарного года составляет не менее 70 процентов в общей сумме доходов субъекта малого или среднего предпринимательства.</a:t>
            </a:r>
            <a:r>
              <a:rPr lang="en-US" altLang="ru-RU" sz="1400" b="1" dirty="0"/>
              <a:t/>
            </a:r>
            <a:br>
              <a:rPr lang="en-US" altLang="ru-RU" sz="1400" b="1" dirty="0"/>
            </a:br>
            <a:r>
              <a:rPr lang="ru-RU" altLang="ru-RU" sz="1400" b="1" dirty="0" smtClean="0"/>
              <a:t>15. Деятельность </a:t>
            </a:r>
            <a:r>
              <a:rPr lang="ru-RU" altLang="ru-RU" sz="1400" b="1" dirty="0"/>
              <a:t>в сфере розничной и (или) оптовой торговли при условии, что с субъектом малого или среднего предпринимательства заключается кредитный договор (соглашение) на инвестиционные цели.</a:t>
            </a:r>
            <a:r>
              <a:rPr lang="en-US" altLang="ru-RU" sz="1300" b="1" dirty="0">
                <a:solidFill>
                  <a:srgbClr val="00B050"/>
                </a:solidFill>
              </a:rPr>
              <a:t/>
            </a:r>
            <a:br>
              <a:rPr lang="en-US" altLang="ru-RU" sz="1300" b="1" dirty="0">
                <a:solidFill>
                  <a:srgbClr val="00B050"/>
                </a:solidFill>
              </a:rPr>
            </a:b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82053" y="696206"/>
            <a:ext cx="95323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spcBef>
                <a:spcPct val="0"/>
              </a:spcBef>
              <a:defRPr/>
            </a:pPr>
            <a:r>
              <a:rPr lang="ru-RU" sz="3200" b="1" dirty="0">
                <a:ln w="6350">
                  <a:noFill/>
                </a:ln>
                <a:solidFill>
                  <a:schemeClr val="bg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Перечень приоритетных отраслей </a:t>
            </a:r>
            <a:r>
              <a:rPr lang="ru-RU" sz="3200" b="1" dirty="0" smtClean="0">
                <a:ln w="6350">
                  <a:noFill/>
                </a:ln>
                <a:solidFill>
                  <a:schemeClr val="bg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(</a:t>
            </a:r>
            <a:r>
              <a:rPr lang="en-US" sz="3200" b="1" dirty="0" smtClean="0">
                <a:ln w="6350">
                  <a:noFill/>
                </a:ln>
                <a:solidFill>
                  <a:schemeClr val="bg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8</a:t>
            </a:r>
            <a:r>
              <a:rPr lang="ru-RU" sz="3200" b="1" dirty="0" smtClean="0">
                <a:ln w="6350">
                  <a:noFill/>
                </a:ln>
                <a:solidFill>
                  <a:schemeClr val="bg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,5</a:t>
            </a:r>
            <a:r>
              <a:rPr lang="ru-RU" sz="3200" b="1" dirty="0">
                <a:ln w="6350">
                  <a:noFill/>
                </a:ln>
                <a:solidFill>
                  <a:schemeClr val="bg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4748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60" y="97016"/>
            <a:ext cx="2542310" cy="487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99233" y="997711"/>
            <a:ext cx="1388591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sz="3200" b="1" dirty="0">
                <a:solidFill>
                  <a:schemeClr val="bg1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>
                <a:solidFill>
                  <a:srgbClr val="2A94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Контакты:</a:t>
            </a:r>
          </a:p>
          <a:p>
            <a:pPr>
              <a:spcBef>
                <a:spcPts val="0"/>
              </a:spcBef>
            </a:pPr>
            <a:r>
              <a:rPr lang="ru-RU" sz="3200" b="1" dirty="0">
                <a:solidFill>
                  <a:srgbClr val="2A94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   </a:t>
            </a:r>
          </a:p>
          <a:p>
            <a:pPr>
              <a:spcBef>
                <a:spcPts val="0"/>
              </a:spcBef>
            </a:pP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   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   </a:t>
            </a: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Смирнова Диана</a:t>
            </a:r>
          </a:p>
          <a:p>
            <a:pPr>
              <a:spcBef>
                <a:spcPts val="0"/>
              </a:spcBef>
            </a:pP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  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    </a:t>
            </a: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Заместитель начальника офиса </a:t>
            </a:r>
          </a:p>
          <a:p>
            <a:pPr>
              <a:spcBef>
                <a:spcPts val="0"/>
              </a:spcBef>
            </a:pP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   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   </a:t>
            </a: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Моб. тел.:8 - 923 – 419 – 8900</a:t>
            </a:r>
          </a:p>
          <a:p>
            <a:pPr>
              <a:spcBef>
                <a:spcPts val="0"/>
              </a:spcBef>
            </a:pP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       </a:t>
            </a:r>
            <a:r>
              <a:rPr lang="en-US" sz="3200" b="1" dirty="0">
                <a:solidFill>
                  <a:srgbClr val="2A94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E-mail</a:t>
            </a:r>
            <a:r>
              <a:rPr lang="ru-RU" sz="3200" b="1" dirty="0">
                <a:solidFill>
                  <a:srgbClr val="2A94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: </a:t>
            </a:r>
            <a:r>
              <a:rPr lang="en-US" sz="3200" b="1" dirty="0" smtClean="0">
                <a:solidFill>
                  <a:srgbClr val="2A94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tmsds@nskbl.ru</a:t>
            </a:r>
            <a:endParaRPr lang="en-US" sz="3200" b="1" dirty="0">
              <a:solidFill>
                <a:srgbClr val="2A94A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>
              <a:spcBef>
                <a:spcPts val="0"/>
              </a:spcBef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   </a:t>
            </a:r>
          </a:p>
          <a:p>
            <a:pPr>
              <a:spcBef>
                <a:spcPts val="0"/>
              </a:spcBef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   </a:t>
            </a: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   Операционный офис «</a:t>
            </a: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Томский»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Банк </a:t>
            </a: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«Левобережный» (ПАО)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>
              <a:spcBef>
                <a:spcPts val="0"/>
              </a:spcBef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  </a:t>
            </a: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    г. Томск, пер.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Совпартшкольный, 13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93224" y="97016"/>
            <a:ext cx="5531063" cy="4262511"/>
          </a:xfrm>
          <a:prstGeom prst="rect">
            <a:avLst/>
          </a:prstGeom>
          <a:noFill/>
          <a:ln>
            <a:noFill/>
          </a:ln>
          <a:effectLst>
            <a:softEdge rad="914400"/>
          </a:effectLst>
        </p:spPr>
      </p:pic>
    </p:spTree>
    <p:extLst>
      <p:ext uri="{BB962C8B-B14F-4D97-AF65-F5344CB8AC3E}">
        <p14:creationId xmlns:p14="http://schemas.microsoft.com/office/powerpoint/2010/main" val="1383785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070077" y="2735713"/>
            <a:ext cx="6780950" cy="841839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bg1">
                    <a:lumMod val="95000"/>
                  </a:schemeClr>
                </a:solidFill>
              </a:rPr>
              <a:t>СПАСИБО ЗА ВНИМАНИЕ!</a:t>
            </a:r>
            <a:endParaRPr lang="ru-RU" sz="4000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60" y="97016"/>
            <a:ext cx="2542310" cy="487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4460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3479</TotalTime>
  <Words>349</Words>
  <Application>Microsoft Office PowerPoint</Application>
  <PresentationFormat>Произвольный</PresentationFormat>
  <Paragraphs>67</Paragraphs>
  <Slides>7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6" baseType="lpstr">
      <vt:lpstr>Arial</vt:lpstr>
      <vt:lpstr>Arial Black</vt:lpstr>
      <vt:lpstr>Calibri</vt:lpstr>
      <vt:lpstr>Calibri Light</vt:lpstr>
      <vt:lpstr>Trebuchet MS</vt:lpstr>
      <vt:lpstr>Verdana</vt:lpstr>
      <vt:lpstr>Wingdings</vt:lpstr>
      <vt:lpstr>Wingdings 3</vt:lpstr>
      <vt:lpstr>Грань</vt:lpstr>
      <vt:lpstr>Программа льготного кредитования</vt:lpstr>
      <vt:lpstr>C 1991 года на рынке банковских услуг   64 офиса в Новосибирске, Новосибирской области, Красноярске, Кемерове, Новокузнецке, Томске, Барнауле и Бийске  Это 400 тысяч частных клиентов и более 17 тысяч предприятий субъектов МСП  Рейтинги: Fitch Ratings подтвердил Банку рейтинг – « BB- » – прогноз «Стабильный»  Включен в рейтинг самых надежных банков по версии экономического журнала Forbes – 43 место  «Эксперт РА» - рейтинг кредитоспособности  на уровне «ruВВВ+» – прогноз стабильный  5 место по рентабельности капитала 95 по активам среди Банков России       </vt:lpstr>
      <vt:lpstr>     </vt:lpstr>
      <vt:lpstr>Презентация PowerPoint</vt:lpstr>
      <vt:lpstr>1. Сельское хозяйство, включая производство сельскохозяйственной продукции, а также предоставление услуг в сельском хозяйстве, в том числе в целях обеспечения импортозамещения и развития несырьевого экспорта. 2. Обрабатывающее производство, в том числе производство пищевых продуктов, первичная и последующая (промышленная) переработка сельскохозяйственной продукции, в том числе в целях обеспечения импортозамещения и развития несырьевого экспорта. 3. Производство и распределение электроэнергии, газа и воды. 4. Строительство. 5. Туристская деятельность и деятельность в области туристской индустрии в целях развития внутреннего и въездного  туризма. 6. Деятельность в области информации и связи. 7. Транспортировка и хранение. 8. Деятельность в области здравоохранения. 9. Деятельность в области образования. 10. Водоснабжение, водоотведение, организация сбора, обработки и утилизации отходов, в том числе отсортированных материалов, а также переработка металлических и неметаллических отходов, мусора и прочих предметов во вторичное сырье, деятельность по ликвидации загрязнений. 11. Деятельность гостиниц и предприятий общественного питания (за исключением ресторанов). 12. Деятельность в области культуры, спорта. 13. Деятельность профессиональная, научная и техническая. 13. Деятельность в сфере бытовых услуг. 14. Деятельность в сфере розничной торговли при условии, что субъект малого или среднего предпринимательства зарегистрирован и (или) осуществляет такую деятельность (в том числе через свои филиалы и иные обособленные подразделения, за исключением представительств) на территории монопрофильного муниципального образования, включенного в перечень монопрофильных муниципальных образований Российской Федерации (моногородов), утвержденный распоряжением Правительства Российской Федерации от 29 июля 2014 г. N 1398-р, и доля доходов от ее осуществления по итогам предыдущего календарного года составляет не менее 70 процентов в общей сумме доходов субъекта малого или среднего предпринимательства. 15. Деятельность в сфере розничной и (или) оптовой торговли при условии, что с субъектом малого или среднего предпринимательства заключается кредитный договор (соглашение) на инвестиционные цели.  </vt:lpstr>
      <vt:lpstr>Презентация PowerPoint</vt:lpstr>
      <vt:lpstr>СПАСИБО ЗА ВНИМАНИЕ!</vt:lpstr>
    </vt:vector>
  </TitlesOfParts>
  <Company>NSKBL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Малохевич Алёна Андреевна</dc:creator>
  <cp:lastModifiedBy>Смирнова Диана Степановна</cp:lastModifiedBy>
  <cp:revision>304</cp:revision>
  <cp:lastPrinted>2018-02-16T02:49:09Z</cp:lastPrinted>
  <dcterms:created xsi:type="dcterms:W3CDTF">2018-02-06T09:30:16Z</dcterms:created>
  <dcterms:modified xsi:type="dcterms:W3CDTF">2019-02-11T05:07:14Z</dcterms:modified>
</cp:coreProperties>
</file>