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56" r:id="rId4"/>
    <p:sldId id="265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327" autoAdjust="0"/>
  </p:normalViewPr>
  <p:slideViewPr>
    <p:cSldViewPr snapToGrid="0">
      <p:cViewPr varScale="1">
        <p:scale>
          <a:sx n="75" d="100"/>
          <a:sy n="75" d="100"/>
        </p:scale>
        <p:origin x="94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530B7-30EC-434F-8BAE-3ECC532E2826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81D9B-43C3-41D3-9F6D-2F6E43395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9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49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00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62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4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5161AA-3D13-4DFB-9ADE-A43A5BF6A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B9EC633-311C-490B-AF93-3D2B9E917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A3D1793-2D2F-4E45-9BFD-14040C644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E2E654-2594-4F0C-A06D-C1AEB19A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A16F7D0-6863-4FC3-BC64-AC4DD95B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80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839977-B647-443B-A3AC-DF5EE43A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76D6325-F938-4FF8-B61D-4C3EFA4EE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9913B4F-F89B-42F1-9E1B-F6AE18611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3D24694-CD75-4E22-8756-4D86E2C34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6B61C2F-B3C1-4A57-99F3-EF12EE922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2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30F2D66-9450-43D7-8201-204CE28D9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78CEA7C-08B6-4B8E-A884-A5E04E368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B365926-5AEB-4112-889B-BD546D823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5FB9948-7D03-4992-A760-D32D0EB4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6495719-286F-4CDD-BAC3-C2C0A3D0A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12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CF2153-7DC2-4CA9-8759-9FE99C9A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509EBC4-BC12-4920-B466-BEB06ABCA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7D91D33-81AE-47CF-B6E6-04869AEF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D96D0B2-C6C0-4348-8BF4-1846C793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4F1B00-B85B-44B4-998C-E60BB9A1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5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E8C849-C22C-421F-9C5C-A423AC4AA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BC2F504-1F0A-4FF9-9E7E-9FDE15D78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7C3C1C7-62E8-42D8-9731-FA231F09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2C9C8F3-F300-4046-8631-6A45E3873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FF1D43B-9820-4C14-9B8C-4D9E3A1E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03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E445CB-B09D-44EF-9456-E5137460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F9DEAB8-932F-4C59-A6EA-F4F8CA936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54D248C-CEDA-400C-92E9-4845D2281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F74D3E2-4C0B-41BD-9D0F-9656EDEF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36BD4A3-0ADE-45B1-8DB6-14176193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5CDC204-B13A-4339-BD28-3DD50EF7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17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07F8BC-A6D5-462E-A485-1C231080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9474567-8C53-4DD2-BA71-130F028F4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FB92F32-4D33-4CAA-8C53-50622F541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0827DA2-4587-4B10-9457-4FF9F3BDA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8D040C-56E9-4997-BE73-2746064BE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2C0CD56-3395-43BF-8BD8-4C7BFAC30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66595676-1E22-4705-ABC4-11A11167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3F4D4E1-2E83-4094-BDB7-AA09AEFEF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47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F86BEF-E703-4964-BFBA-92204687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32D86E3-E807-4F04-AF74-3AD04C4D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050B082-A689-42ED-BF1A-BEC38D61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E92D520-E83C-4E9E-80B7-A5929179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2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B489C40-EDDC-452D-A396-71972006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8578F51-1B17-434F-862E-6CF39631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99D590B-11FF-49C7-9092-EF3816CC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51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426E7F-6D7E-4A87-BF96-1B57ED51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B4E6AAD-DFC8-42A6-A8B4-EA07F8DF2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6022D56-BA16-4044-80DB-24445379C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103F430-435F-4026-85EA-BD175161B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7D24E31-8AB2-4864-9876-576A619F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62F4AEA-D850-484E-8F27-441EF583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4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0B79EA-F897-4400-9356-9D6A02E6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F312E05-29E2-4A12-81C3-B62A87430A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34D68C7-32C8-42AB-A63D-B303635FC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F22352B-182A-4F0B-BA10-CFC7343A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9772D3-668B-4159-860F-CC31843AC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DE1FC93-A051-49E9-8E1D-01B8536C1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66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748A55-3585-45F0-A840-702CC524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632FA23-C90A-425E-8B19-879A03A74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06FC518-3A65-4E01-9485-00DC2C5AB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C5830-C9C4-4BCB-B8A2-B25A635F3E3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5D3C1DC-99B2-4EDC-B4D5-B0F670F40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8CE02D1-88C9-4674-A0DA-ED034178D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30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fond@invetom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vetom.ru/" TargetMode="External"/><Relationship Id="rId4" Type="http://schemas.openxmlformats.org/officeDocument/2006/relationships/hyperlink" Target="http://invetom.ru/programms/paket-dokument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3" y="432149"/>
            <a:ext cx="10307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МКК Фонд микрофинансирования Томской области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57AF50-C8FD-45EB-88DD-A7EAE2597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448" y="1531963"/>
            <a:ext cx="11087100" cy="4893888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Фонд включен в государственный реестр микрофинансовых организаций 30 января 2020 года, регистрационный номер 2003569009504.</a:t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Учредителем</a:t>
            </a: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Фонда является Томская область в лице </a:t>
            </a: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Департамента по управлению государственной собственностью Томской области.</a:t>
            </a:r>
            <a:b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Основным видом деятельности Фонда является предоставление льготных микрозаймов в сумме до </a:t>
            </a:r>
            <a:b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5 000 000 рублей сроком до 3-х лет.</a:t>
            </a: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 </a:t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Фонд оказывает поддержку Субъектам МСП и самозанятым гражданам на территории Томской области в рамках Национального проекта «Малое и среднее предпринимательство»</a:t>
            </a:r>
            <a:r>
              <a:rPr lang="ru-RU" sz="2000" b="1" i="0" dirty="0">
                <a:solidFill>
                  <a:srgbClr val="555555"/>
                </a:solidFill>
                <a:effectLst/>
                <a:latin typeface="+mn-lt"/>
              </a:rPr>
              <a:t/>
            </a:r>
            <a:br>
              <a:rPr lang="ru-RU" sz="2000" b="1" i="0" dirty="0">
                <a:solidFill>
                  <a:srgbClr val="555555"/>
                </a:solidFill>
                <a:effectLst/>
                <a:latin typeface="+mn-lt"/>
              </a:rPr>
            </a:br>
            <a:r>
              <a:rPr lang="ru-RU" sz="20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2000" b="0" i="0" dirty="0">
                <a:solidFill>
                  <a:srgbClr val="555555"/>
                </a:solidFill>
                <a:effectLst/>
                <a:latin typeface="Ubuntu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Офисы располагаются по адресам в городе Томске: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Московский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тракт, д. 12, 3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этаж (Центр «Мой </a:t>
            </a:r>
            <a:r>
              <a:rPr lang="ru-RU" sz="2000" b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бизнес»),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ул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. Енисейская, 37, офис 400.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Телефоны: +7 (3822) 902-910; +7 (3822) 901-000;</a:t>
            </a:r>
            <a: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</a:br>
            <a: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</a:br>
            <a: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Эл. Почта: </a:t>
            </a:r>
            <a:r>
              <a:rPr lang="en-US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fond@invetom.ru</a:t>
            </a:r>
            <a:r>
              <a:rPr lang="ru-RU" sz="28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15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1500" b="0" i="0" dirty="0">
                <a:solidFill>
                  <a:srgbClr val="555555"/>
                </a:solidFill>
                <a:effectLst/>
                <a:latin typeface="Ubuntu"/>
              </a:rPr>
            </a:b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69573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1" y="234541"/>
            <a:ext cx="103079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>
                <a:solidFill>
                  <a:srgbClr val="562212"/>
                </a:solidFill>
                <a:latin typeface="Arial Black" panose="020B0A04020102020204" pitchFamily="34" charset="0"/>
              </a:rPr>
              <a:t>Льготное</a:t>
            </a:r>
            <a:r>
              <a:rPr lang="ru-RU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 кредитование Субъектов МСП</a:t>
            </a:r>
            <a:r>
              <a:rPr lang="en-US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 </a:t>
            </a:r>
            <a:r>
              <a:rPr lang="ru-RU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и самозанятых граждан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4C4C007-FA3B-1A9E-05B3-4A02E1658130}"/>
              </a:ext>
            </a:extLst>
          </p:cNvPr>
          <p:cNvSpPr txBox="1"/>
          <p:nvPr/>
        </p:nvSpPr>
        <p:spPr>
          <a:xfrm>
            <a:off x="278859" y="944217"/>
            <a:ext cx="11648097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/>
              <a:t>Действующие процентные ставки:</a:t>
            </a:r>
          </a:p>
          <a:p>
            <a:r>
              <a:rPr lang="ru-RU" sz="1200" dirty="0"/>
              <a:t>									</a:t>
            </a:r>
          </a:p>
          <a:p>
            <a:r>
              <a:rPr lang="ru-RU" sz="1400" dirty="0"/>
              <a:t>Диапазон процентных ставок: </a:t>
            </a:r>
            <a:r>
              <a:rPr lang="ru-RU" sz="1400" b="1" dirty="0"/>
              <a:t>от 3-х% годовых до 7,8% годовых.</a:t>
            </a:r>
          </a:p>
          <a:p>
            <a:endParaRPr lang="ru-RU" sz="1400" dirty="0"/>
          </a:p>
          <a:p>
            <a:r>
              <a:rPr lang="ru-RU" sz="1400" dirty="0"/>
              <a:t>В Фонде действует </a:t>
            </a:r>
            <a:r>
              <a:rPr lang="ru-RU" sz="1400" b="1" dirty="0"/>
              <a:t>11 программ </a:t>
            </a:r>
            <a:r>
              <a:rPr lang="ru-RU" sz="1400" dirty="0"/>
              <a:t>кредитования!</a:t>
            </a:r>
          </a:p>
          <a:p>
            <a:endParaRPr lang="ru-RU" sz="1200" dirty="0"/>
          </a:p>
          <a:p>
            <a:r>
              <a:rPr lang="ru-RU" sz="1400" dirty="0"/>
              <a:t>Одни из самых востребованных программ:</a:t>
            </a:r>
          </a:p>
          <a:p>
            <a:endParaRPr lang="ru-RU" sz="1400" dirty="0"/>
          </a:p>
          <a:p>
            <a:r>
              <a:rPr lang="ru-RU" sz="1400" u="sng" dirty="0"/>
              <a:t>«Социальный предприниматель»</a:t>
            </a:r>
            <a:r>
              <a:rPr lang="ru-RU" sz="1400" dirty="0"/>
              <a:t>: для Субъектов МСП - социальных предпринимателей, процентная ставка - </a:t>
            </a:r>
            <a:r>
              <a:rPr lang="ru-RU" sz="1400" b="1" u="sng" dirty="0"/>
              <a:t>4,55% годовых</a:t>
            </a:r>
            <a:r>
              <a:rPr lang="ru-RU" sz="1400" dirty="0"/>
              <a:t>;</a:t>
            </a:r>
          </a:p>
          <a:p>
            <a:endParaRPr lang="ru-RU" sz="1400" dirty="0"/>
          </a:p>
          <a:p>
            <a:r>
              <a:rPr lang="ru-RU" sz="1400" u="sng" dirty="0"/>
              <a:t>«Восстановление СМСП»</a:t>
            </a:r>
            <a:r>
              <a:rPr lang="ru-RU" sz="1400" dirty="0"/>
              <a:t>: для СМСП – ранее находившихся в перечне «Пострадавших отраслей», процентная ставка - </a:t>
            </a:r>
            <a:r>
              <a:rPr lang="ru-RU" sz="1400" b="1" u="sng" dirty="0"/>
              <a:t>4% годовых </a:t>
            </a:r>
            <a:r>
              <a:rPr lang="ru-RU" sz="1400" dirty="0"/>
              <a:t>в первые 12 месяцев с даты заключения договора микрозайма, в последующие месяцы </a:t>
            </a:r>
            <a:r>
              <a:rPr lang="ru-RU" sz="1400" b="1" u="sng" dirty="0"/>
              <a:t>5,85% годовых</a:t>
            </a:r>
            <a:r>
              <a:rPr lang="ru-RU" sz="1400" dirty="0"/>
              <a:t>; </a:t>
            </a:r>
          </a:p>
          <a:p>
            <a:endParaRPr lang="ru-RU" sz="1400" dirty="0"/>
          </a:p>
          <a:p>
            <a:r>
              <a:rPr lang="ru-RU" sz="1400" u="sng" dirty="0"/>
              <a:t>«Приоритетный проект»</a:t>
            </a:r>
            <a:r>
              <a:rPr lang="ru-RU" sz="1400" dirty="0"/>
              <a:t>: для Субъектов МСП, реализующих на территории Томской области приоритетные проекты (женское предпринимательство, бизнес-инкубатор, фермерство и пр.), процентная ставка - </a:t>
            </a:r>
            <a:r>
              <a:rPr lang="ru-RU" sz="1400" b="1" u="sng" dirty="0"/>
              <a:t>7,15% годовых</a:t>
            </a:r>
            <a:r>
              <a:rPr lang="ru-RU" sz="1400" dirty="0"/>
              <a:t>.</a:t>
            </a:r>
          </a:p>
          <a:p>
            <a:endParaRPr lang="ru-RU" sz="1400" dirty="0"/>
          </a:p>
          <a:p>
            <a:r>
              <a:rPr lang="ru-RU" sz="1400" b="1" dirty="0"/>
              <a:t>Срок микрозайма:</a:t>
            </a:r>
          </a:p>
          <a:p>
            <a:endParaRPr lang="ru-RU" sz="1400" dirty="0"/>
          </a:p>
          <a:p>
            <a:r>
              <a:rPr lang="ru-RU" sz="1400" dirty="0"/>
              <a:t>От 6-ти до 36-ти месяцев.</a:t>
            </a:r>
          </a:p>
          <a:p>
            <a:endParaRPr lang="ru-RU" sz="1400" dirty="0"/>
          </a:p>
          <a:p>
            <a:r>
              <a:rPr lang="ru-RU" sz="1400" b="1" dirty="0"/>
              <a:t>Сумма микрозайма:</a:t>
            </a:r>
          </a:p>
          <a:p>
            <a:r>
              <a:rPr lang="ru-RU" sz="1400" dirty="0"/>
              <a:t>    </a:t>
            </a:r>
          </a:p>
          <a:p>
            <a:r>
              <a:rPr lang="ru-RU" sz="1400" dirty="0"/>
              <a:t>от 50 000 рублей до 3 000 000 рублей – на расходы по текущей деятельности;</a:t>
            </a:r>
          </a:p>
          <a:p>
            <a:r>
              <a:rPr lang="ru-RU" sz="1400" dirty="0"/>
              <a:t>от 50 000 рублей до 5 000 000 рублей – на расходы по инвестиционной деятельности;</a:t>
            </a:r>
          </a:p>
          <a:p>
            <a:r>
              <a:rPr lang="ru-RU" sz="1400" dirty="0"/>
              <a:t>от 50 000 рублей до 2 000 000 рублей – рефинансирование кредитов сторонних банков.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22577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4" y="406304"/>
            <a:ext cx="10307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Условия предоставления</a:t>
            </a:r>
            <a:endParaRPr lang="ru-RU" altLang="ru-RU" sz="2400" u="none" dirty="0">
              <a:solidFill>
                <a:srgbClr val="562212"/>
              </a:solidFill>
              <a:latin typeface="Arial Black" panose="020B0A04020102020204" pitchFamily="34" charset="0"/>
              <a:cs typeface="+mn-cs"/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="" xmlns:a16="http://schemas.microsoft.com/office/drawing/2014/main" id="{A3FB25F7-B124-44A4-9324-6207247A4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265122"/>
              </p:ext>
            </p:extLst>
          </p:nvPr>
        </p:nvGraphicFramePr>
        <p:xfrm>
          <a:off x="-1" y="0"/>
          <a:ext cx="12191999" cy="7078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795">
                  <a:extLst>
                    <a:ext uri="{9D8B030D-6E8A-4147-A177-3AD203B41FA5}">
                      <a16:colId xmlns="" xmlns:a16="http://schemas.microsoft.com/office/drawing/2014/main" val="478215040"/>
                    </a:ext>
                  </a:extLst>
                </a:gridCol>
                <a:gridCol w="10647204">
                  <a:extLst>
                    <a:ext uri="{9D8B030D-6E8A-4147-A177-3AD203B41FA5}">
                      <a16:colId xmlns="" xmlns:a16="http://schemas.microsoft.com/office/drawing/2014/main" val="3671297525"/>
                    </a:ext>
                  </a:extLst>
                </a:gridCol>
              </a:tblGrid>
              <a:tr h="73674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79161683"/>
                  </a:ext>
                </a:extLst>
              </a:tr>
              <a:tr h="599049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Субъектам МСП (</a:t>
                      </a:r>
                      <a:r>
                        <a:rPr lang="ru-RU" sz="14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включён в единый реестр субъектов малого и среднего предпринимательства, для самозанятых граждан – реестр плательщика НПД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осуществляющим деятельность на территории Томской области при условии государственной регистрации или постановки на учет в налоговом органе на территории Томской области;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Индивидуальным предпринимателям, Организациям, самозанятым гражданам;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Предоставляются в валюте Российской Федерации;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Отсутствуют процедуры реорганизации, ликвидации или процедура по делу о несостоятельности (банкротстве);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 деятельности не менее 3 (трех) месяцев на дату обращения за получением микрозайма;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Есть положительный финансовый результат хозяйственной деятельности в соответствии с бухгалтерской, налоговой отчетностью;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(Заемщик), имеющий расчетный счет в кредитной организации;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не имеет действующих исполнительных производств;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не выступает в качестве ответчика по действующим Арбитражным делам.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49554989"/>
                  </a:ext>
                </a:extLst>
              </a:tr>
              <a:tr h="13076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6984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56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="" xmlns:a16="http://schemas.microsoft.com/office/drawing/2014/main" id="{A3FB25F7-B124-44A4-9324-6207247A4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201"/>
              </p:ext>
            </p:extLst>
          </p:nvPr>
        </p:nvGraphicFramePr>
        <p:xfrm>
          <a:off x="-1" y="3"/>
          <a:ext cx="12192001" cy="7429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796">
                  <a:extLst>
                    <a:ext uri="{9D8B030D-6E8A-4147-A177-3AD203B41FA5}">
                      <a16:colId xmlns="" xmlns:a16="http://schemas.microsoft.com/office/drawing/2014/main" val="478215040"/>
                    </a:ext>
                  </a:extLst>
                </a:gridCol>
                <a:gridCol w="10647205">
                  <a:extLst>
                    <a:ext uri="{9D8B030D-6E8A-4147-A177-3AD203B41FA5}">
                      <a16:colId xmlns="" xmlns:a16="http://schemas.microsoft.com/office/drawing/2014/main" val="3671297525"/>
                    </a:ext>
                  </a:extLst>
                </a:gridCol>
              </a:tblGrid>
              <a:tr h="590511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rgbClr val="562212"/>
                          </a:solidFill>
                          <a:effectLst/>
                          <a:latin typeface="Arial Black" panose="020B0A04020102020204" pitchFamily="34" charset="0"/>
                        </a:rPr>
                        <a:t>Требования к обеспечению: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При сумме займа до 300 000 рублей – не требуется обеспечение!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При сумме займа </a:t>
                      </a:r>
                      <a:r>
                        <a:rPr lang="ru-RU" sz="14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свыше 300 000 рублей до 1 000 000 рублей – требуется только поручительство!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При сумме займа от 1 000 000 рублей – предоставление залога!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Поручительство физических лиц, поручительство юридических лиц, индивидуальных предпринимателей;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Поручительство ООО «Гарантийный фонд Томской области»;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Залог движимого или недвижимого имущества (нежилые помещения, нежилые здания, нежилые сооружения, земельные участки).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Требования к недвижимому имуществу: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Относится к объекту завершенного строительства (принят в эксплуатацию);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Находится в собственности у Заявителя (Заемщика, Залогодателя);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Отсутствуют права третьих лиц на имущество;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Здания или сооружения принимаются в залог только с одновременной ипотекой по тому же договору прав залогодателя на земельный участок, на котором находится это здание или сооружение. При этом право постоянного бессрочного пользования на земельный участок не закладывается.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Требования к движимому имуществу: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Движимое имущество, местонахождение и хранение которого осуществляется на территории Томской области;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Находится в собственности у Заявителя;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Не обременено правами третьих лиц;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Соблюдены допустимые значения возраста объектов: Автомобили легковые (РФ – 7 лет, иностранного производства 10 лет);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Грузовые/Спецтехника (10 лет/15 лет)</a:t>
                      </a: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79161683"/>
                  </a:ext>
                </a:extLst>
              </a:tr>
              <a:tr h="81012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49554989"/>
                  </a:ext>
                </a:extLst>
              </a:tr>
              <a:tr h="14275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6984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21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="" xmlns:a16="http://schemas.microsoft.com/office/drawing/2014/main" id="{250D9586-C7C3-4A46-A708-D9F1FBB73229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E0398A-5E9C-468F-9D19-3117F97F17E2}"/>
              </a:ext>
            </a:extLst>
          </p:cNvPr>
          <p:cNvSpPr txBox="1"/>
          <p:nvPr/>
        </p:nvSpPr>
        <p:spPr>
          <a:xfrm>
            <a:off x="361026" y="142045"/>
            <a:ext cx="11506296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	                                              </a:t>
            </a:r>
            <a:r>
              <a:rPr lang="ru-RU" sz="2400" dirty="0">
                <a:solidFill>
                  <a:srgbClr val="562212"/>
                </a:solidFill>
                <a:latin typeface="Arial Black" panose="020B0A04020102020204" pitchFamily="34" charset="0"/>
              </a:rPr>
              <a:t>Шаги получения займа:</a:t>
            </a:r>
            <a:r>
              <a:rPr lang="ru-RU" dirty="0">
                <a:solidFill>
                  <a:srgbClr val="562212"/>
                </a:solidFill>
                <a:latin typeface="Arial Black" panose="020B0A04020102020204" pitchFamily="34" charset="0"/>
              </a:rPr>
              <a:t>	</a:t>
            </a:r>
            <a:r>
              <a:rPr lang="ru-RU" sz="1200" dirty="0"/>
              <a:t>						</a:t>
            </a:r>
            <a:endParaRPr lang="en-US" sz="1400" b="1" dirty="0">
              <a:solidFill>
                <a:srgbClr val="562212"/>
              </a:solidFill>
            </a:endParaRPr>
          </a:p>
          <a:p>
            <a:r>
              <a:rPr lang="ru-RU" sz="1400" b="1" dirty="0"/>
              <a:t>ШАГ ПЕРВЫЙ – ПОДАТЬ ЗАЯВКУ:</a:t>
            </a:r>
          </a:p>
          <a:p>
            <a:r>
              <a:rPr lang="ru-RU" sz="1200" b="1" dirty="0"/>
              <a:t>									</a:t>
            </a:r>
          </a:p>
          <a:p>
            <a:r>
              <a:rPr lang="ru-RU" sz="1200" b="1" dirty="0"/>
              <a:t>1. Получите консультацию по телефонам</a:t>
            </a:r>
            <a:r>
              <a:rPr lang="ru-RU" sz="1600" b="1" dirty="0"/>
              <a:t>: +7(3822) 902-910, </a:t>
            </a:r>
            <a:r>
              <a:rPr lang="ru-RU" sz="1200" b="1" dirty="0"/>
              <a:t>лично по адресу </a:t>
            </a:r>
            <a:r>
              <a:rPr lang="ru-RU" sz="1400" b="1" dirty="0"/>
              <a:t>г. Томск ул. Московский тракт, 12 </a:t>
            </a:r>
            <a:r>
              <a:rPr lang="ru-RU" sz="1200" b="1" dirty="0"/>
              <a:t> или напишите НАМ: </a:t>
            </a:r>
            <a:r>
              <a:rPr lang="en-US" sz="1200" b="0" i="0" u="none" strike="noStrike" dirty="0">
                <a:effectLst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fond@invetom.ru</a:t>
            </a:r>
            <a:r>
              <a:rPr lang="ru-RU" sz="1200" b="1" dirty="0"/>
              <a:t>	</a:t>
            </a:r>
          </a:p>
          <a:p>
            <a:endParaRPr lang="en-US" sz="1200" b="1" dirty="0"/>
          </a:p>
          <a:p>
            <a:r>
              <a:rPr lang="ru-RU" sz="1200" b="1" dirty="0"/>
              <a:t>2. Предоставьте полный пакет документов </a:t>
            </a:r>
            <a:r>
              <a:rPr lang="en-US" sz="1200" dirty="0"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http://invetom.ru/programms/paket-dokumentov/</a:t>
            </a:r>
            <a:r>
              <a:rPr lang="ru-RU" sz="1200" b="1" dirty="0"/>
              <a:t> </a:t>
            </a:r>
            <a:r>
              <a:rPr lang="en-US" sz="1200" b="1" dirty="0"/>
              <a:t> </a:t>
            </a:r>
            <a:r>
              <a:rPr lang="ru-RU" sz="1200" b="1" dirty="0"/>
              <a:t>в офис ул. Московский тракт, 12 </a:t>
            </a:r>
          </a:p>
          <a:p>
            <a:endParaRPr lang="en-US" sz="1200" b="1" dirty="0"/>
          </a:p>
          <a:p>
            <a:r>
              <a:rPr lang="ru-RU" sz="1200" b="1" dirty="0"/>
              <a:t>3. Срок предварительного рассмотрения ПОЛНОГО пакета документов  - 1 день!</a:t>
            </a:r>
            <a:endParaRPr lang="en-US" sz="1200" b="1" dirty="0"/>
          </a:p>
          <a:p>
            <a:r>
              <a:rPr lang="ru-RU" sz="1200" b="1" dirty="0"/>
              <a:t>								</a:t>
            </a:r>
          </a:p>
          <a:p>
            <a:r>
              <a:rPr lang="ru-RU" sz="1400" b="1" dirty="0"/>
              <a:t>ШАГ ВТОРОЙ – УЗНАТЬ РЕШЕНИЕ:</a:t>
            </a:r>
          </a:p>
          <a:p>
            <a:r>
              <a:rPr lang="ru-RU" sz="1200" b="1" dirty="0"/>
              <a:t>									</a:t>
            </a:r>
          </a:p>
          <a:p>
            <a:r>
              <a:rPr lang="ru-RU" sz="1200" b="1" dirty="0"/>
              <a:t>1. Наш менеджер свяжется с Вами и сообщит решение.									</a:t>
            </a:r>
          </a:p>
          <a:p>
            <a:r>
              <a:rPr lang="ru-RU" sz="1200" b="1" dirty="0"/>
              <a:t>2. В случае, положительного решения сообщите нам, когда Вам удобно получить Заём.							</a:t>
            </a:r>
          </a:p>
          <a:p>
            <a:r>
              <a:rPr lang="ru-RU" sz="1200" b="1" dirty="0"/>
              <a:t>3. Выберете дату погашения и сообщите нам реквизиты, для зачисления денежных средств.							</a:t>
            </a:r>
          </a:p>
          <a:p>
            <a:r>
              <a:rPr lang="ru-RU" sz="1400" b="1" dirty="0"/>
              <a:t>ШАГ ТРЕТИЙ – ПОЛУЧЕНИЕ ДЕНЕЖНЫХ СРЕДСТВ И ЦЕЛЕВОЕ ИСПОЛЬЗОВАНИЕ:</a:t>
            </a:r>
            <a:r>
              <a:rPr lang="ru-RU" sz="1200" b="1" dirty="0"/>
              <a:t>									</a:t>
            </a:r>
          </a:p>
          <a:p>
            <a:r>
              <a:rPr lang="ru-RU" sz="1200" b="1" dirty="0"/>
              <a:t>1. Подпишите Договор займа и получите пакет документов.									</a:t>
            </a:r>
          </a:p>
          <a:p>
            <a:r>
              <a:rPr lang="ru-RU" sz="1200" b="1" dirty="0"/>
              <a:t>2. С момента подписания документов и предоставления залога, в течение 3-х рабочих дней, мы зачислим денежные средства на указанные Вами реквизиты.				</a:t>
            </a:r>
          </a:p>
          <a:p>
            <a:r>
              <a:rPr lang="ru-RU" sz="1200" b="1" dirty="0"/>
              <a:t>3. ВАЖНО! В течение 60 дней предоставьте отчет о целевом использовании денежных средств (перечень документов будет указан в договоре Займа).	</a:t>
            </a:r>
          </a:p>
          <a:p>
            <a:endParaRPr lang="ru-RU" sz="1200" b="1" dirty="0">
              <a:solidFill>
                <a:srgbClr val="562212"/>
              </a:solidFill>
            </a:endParaRPr>
          </a:p>
          <a:p>
            <a:r>
              <a:rPr lang="ru-RU" sz="2000" b="1" dirty="0">
                <a:solidFill>
                  <a:srgbClr val="562212"/>
                </a:solidFill>
              </a:rPr>
              <a:t>                                                                           </a:t>
            </a:r>
            <a:r>
              <a:rPr lang="en-US" sz="2000" b="1" dirty="0">
                <a:solidFill>
                  <a:srgbClr val="562212"/>
                </a:solidFill>
                <a:highlight>
                  <a:srgbClr val="FF0000"/>
                </a:highlight>
                <a:hlinkClick r:id="rId5"/>
              </a:rPr>
              <a:t>http://invetom.ru/</a:t>
            </a:r>
            <a:endParaRPr lang="ru-RU" sz="2000" b="1" dirty="0">
              <a:solidFill>
                <a:srgbClr val="562212"/>
              </a:solidFill>
              <a:highlight>
                <a:srgbClr val="FF0000"/>
              </a:highlight>
            </a:endParaRPr>
          </a:p>
          <a:p>
            <a:endParaRPr lang="ru-RU" sz="2000" b="1" dirty="0">
              <a:solidFill>
                <a:srgbClr val="562212"/>
              </a:solidFill>
              <a:highlight>
                <a:srgbClr val="FF0000"/>
              </a:highlight>
            </a:endParaRPr>
          </a:p>
          <a:p>
            <a:pPr algn="ctr"/>
            <a:r>
              <a:rPr lang="ru-RU" dirty="0">
                <a:solidFill>
                  <a:srgbClr val="562212"/>
                </a:solidFill>
                <a:latin typeface="Arial Black" panose="020B0A04020102020204" pitchFamily="34" charset="0"/>
              </a:rPr>
              <a:t>Будем рады видеть Вас в Фонде Микрофинансирования Томской области!</a:t>
            </a:r>
          </a:p>
          <a:p>
            <a:endParaRPr lang="ru-RU" sz="1200" b="1" dirty="0">
              <a:solidFill>
                <a:srgbClr val="562212"/>
              </a:solidFill>
            </a:endParaRP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2517679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373</Words>
  <Application>Microsoft Office PowerPoint</Application>
  <PresentationFormat>Широкоэкранный</PresentationFormat>
  <Paragraphs>98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Ubuntu</vt:lpstr>
      <vt:lpstr>Wingdings</vt:lpstr>
      <vt:lpstr>Тема Office</vt:lpstr>
      <vt:lpstr>   Фонд включен в государственный реестр микрофинансовых организаций 30 января 2020 года, регистрационный номер 2003569009504.  Учредителем Фонда является Томская область в лице Департамента по управлению государственной собственностью Томской области.  Основным видом деятельности Фонда является предоставление льготных микрозаймов в сумме до  5 000 000 рублей сроком до 3-х лет.    Фонд оказывает поддержку Субъектам МСП и самозанятым гражданам на территории Томской области в рамках Национального проекта «Малое и среднее предпринимательство»  Офисы располагаются по адресам в городе Томске:  Московский тракт, д. 12, 3 этаж (Центр «Мой бизнес»),  ул. Енисейская, 37, офис 400.   Телефоны: +7 (3822) 902-910; +7 (3822) 901-000;  Эл. Почта: fond@invetom.ru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Ставка: от 1 % до 4,675 % годовых с возможностью отсрочки уплаты основного долга на 6 месяцев. Максимальная сумма – 5 млн. рублей. на сумму до 300 тыс.руб. – без залога и поручительства;  на сумму до 1 млн.руб. – под поручительство физических лиц или залог; на сумму свыше 1 млн.руб. – залог движимого или недвижимого имущества. Цель: финансирование текущей деятельности (в т.ч. аренда, з/п, налоги), инвестиционной деятельности, рефинансирование.</dc:title>
  <dc:creator>Организация Кредитная</dc:creator>
  <cp:lastModifiedBy>Середина В.В.</cp:lastModifiedBy>
  <cp:revision>55</cp:revision>
  <dcterms:created xsi:type="dcterms:W3CDTF">2020-08-28T02:19:09Z</dcterms:created>
  <dcterms:modified xsi:type="dcterms:W3CDTF">2023-10-06T01:36:13Z</dcterms:modified>
</cp:coreProperties>
</file>