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1" r:id="rId13"/>
    <p:sldId id="289" r:id="rId14"/>
    <p:sldId id="256" r:id="rId15"/>
    <p:sldId id="260" r:id="rId16"/>
    <p:sldId id="259" r:id="rId17"/>
    <p:sldId id="258" r:id="rId18"/>
    <p:sldId id="257" r:id="rId19"/>
    <p:sldId id="268" r:id="rId20"/>
    <p:sldId id="269" r:id="rId21"/>
    <p:sldId id="271" r:id="rId22"/>
    <p:sldId id="270" r:id="rId23"/>
    <p:sldId id="272" r:id="rId24"/>
    <p:sldId id="273" r:id="rId25"/>
    <p:sldId id="275" r:id="rId26"/>
    <p:sldId id="274" r:id="rId27"/>
    <p:sldId id="292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4211CC1-40FA-4D5C-B655-1EC6E919CCAC}" type="datetimeFigureOut">
              <a:rPr lang="ru-RU" smtClean="0"/>
              <a:t>07.06.2019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92907063-6151-4074-A615-70BA0575448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Региональный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Центр поддержки экспорта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81128"/>
            <a:ext cx="4710805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224" y="4728591"/>
            <a:ext cx="1825756" cy="12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4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003232" cy="1224136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/>
              <a:t>издание </a:t>
            </a:r>
            <a:r>
              <a:rPr lang="ru-RU" sz="3200" dirty="0"/>
              <a:t>методических пособий по основным </a:t>
            </a:r>
            <a:r>
              <a:rPr lang="ru-RU" sz="3200" dirty="0" smtClean="0"/>
              <a:t>вопросам ВЭД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08919"/>
            <a:ext cx="5688632" cy="396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03232" cy="1584176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/>
              <a:t>организация </a:t>
            </a:r>
            <a:r>
              <a:rPr lang="ru-RU" sz="3200" dirty="0"/>
              <a:t>встреч и переговоров с иностранными </a:t>
            </a:r>
            <a:r>
              <a:rPr lang="ru-RU" sz="3200" dirty="0" smtClean="0"/>
              <a:t>партнерами, в </a:t>
            </a:r>
            <a:r>
              <a:rPr lang="ru-RU" sz="3200" dirty="0" err="1" smtClean="0"/>
              <a:t>т.ч</a:t>
            </a:r>
            <a:r>
              <a:rPr lang="ru-RU" sz="3200" dirty="0" smtClean="0"/>
              <a:t>. </a:t>
            </a:r>
            <a:r>
              <a:rPr lang="ru-RU" sz="3200" dirty="0" smtClean="0"/>
              <a:t>лингвистическое сопровождение</a:t>
            </a:r>
            <a:endParaRPr lang="ru-RU" sz="3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87" y="3183411"/>
            <a:ext cx="4047621" cy="30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183411"/>
            <a:ext cx="4044873" cy="3033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003232" cy="1584176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конкурс «Экспортер года» </a:t>
            </a:r>
            <a:r>
              <a:rPr lang="ru-RU" sz="3200" dirty="0" smtClean="0"/>
              <a:t>среди экспортеров Томской области – субъектов МСП</a:t>
            </a:r>
            <a:endParaRPr lang="ru-RU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98112"/>
            <a:ext cx="3744416" cy="2496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67240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8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2703"/>
            <a:ext cx="8003232" cy="4353347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/>
              <a:t>На базе Томской ТПП с 2004 года действует </a:t>
            </a:r>
            <a:r>
              <a:rPr lang="ru-RU" sz="2400" dirty="0" smtClean="0">
                <a:solidFill>
                  <a:srgbClr val="0070C0"/>
                </a:solidFill>
              </a:rPr>
              <a:t>Бюро </a:t>
            </a:r>
            <a:r>
              <a:rPr lang="ru-RU" sz="2400" dirty="0" smtClean="0">
                <a:solidFill>
                  <a:srgbClr val="0070C0"/>
                </a:solidFill>
              </a:rPr>
              <a:t>переводов</a:t>
            </a:r>
            <a:endParaRPr lang="ru-RU" sz="2400" dirty="0" smtClean="0">
              <a:solidFill>
                <a:srgbClr val="0070C0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 smtClean="0"/>
              <a:t>перевод </a:t>
            </a:r>
            <a:r>
              <a:rPr lang="ru-RU" b="0" dirty="0" smtClean="0"/>
              <a:t>осуществляется высококвалифицированными специалистами и носителями языка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/>
              <a:t>п</a:t>
            </a:r>
            <a:r>
              <a:rPr lang="ru-RU" b="0" dirty="0" smtClean="0"/>
              <a:t>еревод на 40 языков мира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/>
              <a:t>р</a:t>
            </a:r>
            <a:r>
              <a:rPr lang="ru-RU" b="0" dirty="0" smtClean="0"/>
              <a:t>азличные тематики перевода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 err="1"/>
              <a:t>а</a:t>
            </a:r>
            <a:r>
              <a:rPr lang="ru-RU" b="0" dirty="0" err="1" smtClean="0"/>
              <a:t>постиль</a:t>
            </a:r>
            <a:endParaRPr lang="ru-RU" b="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/>
              <a:t>н</a:t>
            </a:r>
            <a:r>
              <a:rPr lang="ru-RU" b="0" dirty="0" smtClean="0"/>
              <a:t>отариальное заверение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b="0" dirty="0" smtClean="0"/>
              <a:t>заверение печатью Томской ТПП</a:t>
            </a:r>
            <a:endParaRPr lang="ru-RU" b="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4509120"/>
            <a:ext cx="1152128" cy="1008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12899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Продукты </a:t>
            </a:r>
            <a:r>
              <a:rPr lang="ru-RU" sz="4400" dirty="0" err="1" smtClean="0">
                <a:solidFill>
                  <a:srgbClr val="C00000"/>
                </a:solidFill>
              </a:rPr>
              <a:t>АО«Российский</a:t>
            </a:r>
            <a:r>
              <a:rPr lang="ru-RU" sz="4400" dirty="0" smtClean="0">
                <a:solidFill>
                  <a:srgbClr val="C00000"/>
                </a:solidFill>
              </a:rPr>
              <a:t> экспортный центр»</a:t>
            </a:r>
            <a:r>
              <a:rPr lang="ru-RU" sz="4400" dirty="0">
                <a:solidFill>
                  <a:srgbClr val="C00000"/>
                </a:solidFill>
              </a:rPr>
              <a:t/>
            </a:r>
            <a:br>
              <a:rPr lang="ru-RU" sz="4400" dirty="0">
                <a:solidFill>
                  <a:srgbClr val="C00000"/>
                </a:solidFill>
              </a:rPr>
            </a:br>
            <a:r>
              <a:rPr lang="ru-RU" sz="4000" dirty="0" smtClean="0"/>
              <a:t>для томского бизнеса 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45" y="4899445"/>
            <a:ext cx="3168352" cy="123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5013174"/>
            <a:ext cx="1152128" cy="1008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935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7015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0440" y="6012577"/>
            <a:ext cx="7164288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ru-RU" sz="16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 июня 2017 года Томская ТПП стала точкой присутствия российского экспортного центра в Томской области</a:t>
            </a:r>
            <a:endParaRPr lang="ru-RU" sz="1600" b="1" cap="al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24744"/>
            <a:ext cx="8784976" cy="43735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cap="all" dirty="0">
                <a:solidFill>
                  <a:schemeClr val="tx2"/>
                </a:solidFill>
              </a:rPr>
              <a:t>АО «Российский экспортный центр</a:t>
            </a:r>
            <a:r>
              <a:rPr lang="ru-RU" sz="2400" cap="all" dirty="0">
                <a:solidFill>
                  <a:srgbClr val="C00000"/>
                </a:solidFill>
              </a:rPr>
              <a:t>»</a:t>
            </a:r>
            <a:r>
              <a:rPr lang="ru-RU" sz="2400" cap="al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400" cap="al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6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  </a:t>
            </a:r>
            <a:r>
              <a:rPr lang="ru-RU" sz="1800" dirty="0" smtClean="0"/>
              <a:t>специализированная организация, «</a:t>
            </a:r>
            <a:r>
              <a:rPr lang="ru-RU" sz="1800" dirty="0"/>
              <a:t>единое окно</a:t>
            </a:r>
            <a:r>
              <a:rPr lang="ru-RU" sz="1800" dirty="0" smtClean="0"/>
              <a:t>», уполномоченное ПРАВИТЕЛЬСТВОМ РФ на оказание финансовой </a:t>
            </a:r>
            <a:r>
              <a:rPr lang="ru-RU" sz="1800" dirty="0"/>
              <a:t>и </a:t>
            </a:r>
            <a:r>
              <a:rPr lang="ru-RU" sz="1800" dirty="0" smtClean="0"/>
              <a:t>нефинансовой  поддержки действующих и потенциальных экспортеров</a:t>
            </a:r>
          </a:p>
          <a:p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Статус </a:t>
            </a:r>
            <a:r>
              <a:rPr lang="ru-RU" sz="1800" dirty="0"/>
              <a:t>РЭЦ </a:t>
            </a:r>
            <a:r>
              <a:rPr lang="ru-RU" sz="1800" dirty="0" smtClean="0"/>
              <a:t> определен   185-ФЗ </a:t>
            </a:r>
            <a:r>
              <a:rPr lang="ru-RU" sz="1800" dirty="0"/>
              <a:t>от </a:t>
            </a:r>
            <a:r>
              <a:rPr lang="ru-RU" sz="1800" dirty="0" smtClean="0"/>
              <a:t>29.06. 2015 г.  и </a:t>
            </a:r>
            <a:r>
              <a:rPr lang="ru-RU" sz="1800" dirty="0"/>
              <a:t>статьей 970 части второй </a:t>
            </a:r>
            <a:r>
              <a:rPr lang="ru-RU" sz="1800" dirty="0" smtClean="0"/>
              <a:t>ГК РФ, Постановлением </a:t>
            </a:r>
            <a:r>
              <a:rPr lang="ru-RU" sz="1800" dirty="0"/>
              <a:t>Правительства РФ от </a:t>
            </a:r>
            <a:r>
              <a:rPr lang="ru-RU" sz="1800" dirty="0" smtClean="0"/>
              <a:t>22.11.2011 </a:t>
            </a:r>
            <a:r>
              <a:rPr lang="ru-RU" sz="1800" dirty="0"/>
              <a:t>г. N 964  (Мандат </a:t>
            </a:r>
            <a:r>
              <a:rPr lang="ru-RU" sz="1800" dirty="0" smtClean="0"/>
              <a:t>ЭКСАР)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Группа РЭЦ - АО «Российский экспортный центр», Российское агентство по страхованию экспортных кредитов и инвестиций (ЭКСАР) и АО РОСЭКСИМБАНК.</a:t>
            </a:r>
          </a:p>
          <a:p>
            <a:endParaRPr lang="ru-RU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РЭЦ </a:t>
            </a:r>
            <a:r>
              <a:rPr lang="ru-RU" sz="1800" dirty="0"/>
              <a:t>РАБОТАЕТ СО ВСЕМИ ЭКСПОРТЕРАМИ НЕСЫРЬЕВОЙ ПРОДУКЦИИ, ТОВАРОВ И УСЛУГ БЕЗ ОТРАСЛЕВЫХ </a:t>
            </a:r>
            <a:r>
              <a:rPr lang="ru-RU" sz="1800" dirty="0" smtClean="0"/>
              <a:t>ОГРАНИЧЕНИЙ, </a:t>
            </a:r>
            <a:r>
              <a:rPr lang="ru-RU" sz="1800" dirty="0" smtClean="0"/>
              <a:t>но </a:t>
            </a:r>
            <a:r>
              <a:rPr lang="ru-RU" sz="1800" dirty="0"/>
              <a:t>модели предоставления услуг отличаются по категориям </a:t>
            </a:r>
            <a:r>
              <a:rPr lang="ru-RU" sz="1800" dirty="0" smtClean="0"/>
              <a:t>экспортеров</a:t>
            </a:r>
          </a:p>
          <a:p>
            <a:endParaRPr lang="ru-RU" sz="16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ЧТО ТАКОЕ РЭЦ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9345" b="26407"/>
          <a:stretch/>
        </p:blipFill>
        <p:spPr bwMode="auto">
          <a:xfrm>
            <a:off x="1849408" y="1124744"/>
            <a:ext cx="5161134" cy="516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-2434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995936" y="1281267"/>
            <a:ext cx="998220" cy="93610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6752" y="1457294"/>
            <a:ext cx="607357" cy="5840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259632" y="404664"/>
            <a:ext cx="684076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</a:rPr>
              <a:t>Томские </a:t>
            </a:r>
            <a:r>
              <a:rPr lang="ru-RU" b="1" cap="all" dirty="0" err="1" smtClean="0">
                <a:solidFill>
                  <a:schemeClr val="bg1"/>
                </a:solidFill>
              </a:rPr>
              <a:t>экспорто</a:t>
            </a:r>
            <a:r>
              <a:rPr lang="ru-RU" b="1" cap="all" dirty="0" smtClean="0">
                <a:solidFill>
                  <a:schemeClr val="bg1"/>
                </a:solidFill>
              </a:rPr>
              <a:t>-ориентированные предприятия и организации </a:t>
            </a:r>
            <a:endParaRPr lang="ru-RU" b="1" cap="all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7" y="3531703"/>
            <a:ext cx="1813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cap="all" dirty="0" smtClean="0"/>
              <a:t>Агент по программам </a:t>
            </a:r>
            <a:r>
              <a:rPr lang="ru-RU" sz="1100" cap="all" dirty="0" err="1" smtClean="0"/>
              <a:t>Минпромторга</a:t>
            </a:r>
            <a:r>
              <a:rPr lang="ru-RU" sz="1100" cap="all" dirty="0" smtClean="0"/>
              <a:t> РФ  для экспортеров</a:t>
            </a:r>
            <a:endParaRPr lang="ru-RU" sz="1100" cap="all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3" y="4710335"/>
            <a:ext cx="21060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cap="all" dirty="0" smtClean="0"/>
              <a:t>Агент  </a:t>
            </a:r>
          </a:p>
          <a:p>
            <a:pPr algn="r"/>
            <a:r>
              <a:rPr lang="ru-RU" sz="1050" cap="all" dirty="0" smtClean="0"/>
              <a:t>по программам МЭР РФ </a:t>
            </a:r>
            <a:endParaRPr lang="ru-RU" sz="1050" cap="all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06408" y="5603945"/>
            <a:ext cx="2286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ПРЕДОСТАВЛЕНИЕ ФИНАНСИРОВАНИЯ И ФИНАНСОВЫХ УСЛУГ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11938" y="6319391"/>
            <a:ext cx="17961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ПРЕДОСТАВЛЕНИЕ ЭКСПЕРТИЗЫ И УСЛУГ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4848834"/>
            <a:ext cx="172819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ЭКСПЕРТИЗЫ И УСЛУГ</a:t>
            </a:r>
            <a:endParaRPr lang="ru-RU" sz="105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10542" y="3431675"/>
            <a:ext cx="1930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ПРЕДОСТАВЛЕНИЕ УСЛУГ, ПЕРВИЧНЫЙ ОТБОР И ПОДГОТОВКА ПРОЕКТОВ НА МЕСТАХ</a:t>
            </a:r>
            <a:endParaRPr lang="ru-RU" sz="105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75937" y="2608312"/>
            <a:ext cx="12506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 smtClean="0"/>
              <a:t>ПРОДВИЖЕНИЕ</a:t>
            </a:r>
            <a:endParaRPr lang="ru-RU" sz="10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58595" y="1661335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/>
              <a:t>ПРЕДОСТАВЛЕНИЕ ГОСУСЛУГ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2469812"/>
            <a:ext cx="16496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ПРЕДОСТАВЛЕНИЕ ФИНАНСИРОВАНИЯ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10258" y="1492058"/>
            <a:ext cx="23849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УЧАСТИЕ В ФОРМИРОВАНИИ НПА ПО ФИНАНСОВОЙ ПОДДЕРЖКЕ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01401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931224" cy="4373563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Поддержка экспортных поставок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Аналитика и исследования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Продвижение на внешние рынки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Образовательные услуги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Сертификация, патентование и лицензирование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Специальные программы по поддержке экспорта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Страхование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Кредитно-гарантийная поддержка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/>
              <a:t>Программа </a:t>
            </a:r>
            <a:r>
              <a:rPr lang="en-US" sz="2200" dirty="0" smtClean="0"/>
              <a:t>Made in Russia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321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</a:rPr>
              <a:t>Поддержка экспортных поставок</a:t>
            </a:r>
          </a:p>
          <a:p>
            <a:endParaRPr lang="ru-RU" sz="2800" cap="all" dirty="0" smtClean="0">
              <a:solidFill>
                <a:schemeClr val="tx2"/>
              </a:solidFill>
            </a:endParaRPr>
          </a:p>
          <a:p>
            <a:r>
              <a:rPr lang="ru-RU" sz="2600" b="0" dirty="0" smtClean="0"/>
              <a:t>        - логистическое </a:t>
            </a:r>
            <a:r>
              <a:rPr lang="ru-RU" sz="2600" b="0" dirty="0"/>
              <a:t>сопровождение</a:t>
            </a:r>
          </a:p>
          <a:p>
            <a:r>
              <a:rPr lang="ru-RU" sz="2600" b="0" dirty="0" smtClean="0"/>
              <a:t>        - правовые </a:t>
            </a:r>
            <a:r>
              <a:rPr lang="ru-RU" sz="2600" b="0" dirty="0"/>
              <a:t>вопросы</a:t>
            </a:r>
          </a:p>
          <a:p>
            <a:r>
              <a:rPr lang="ru-RU" sz="2600" b="0" dirty="0" smtClean="0"/>
              <a:t>        - валютный контроль</a:t>
            </a:r>
            <a:endParaRPr lang="ru-RU" sz="2600" b="0" dirty="0"/>
          </a:p>
        </p:txBody>
      </p:sp>
    </p:spTree>
    <p:extLst>
      <p:ext uri="{BB962C8B-B14F-4D97-AF65-F5344CB8AC3E}">
        <p14:creationId xmlns:p14="http://schemas.microsoft.com/office/powerpoint/2010/main" val="148124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91264" cy="1371600"/>
          </a:xfrm>
        </p:spPr>
        <p:txBody>
          <a:bodyPr>
            <a:normAutofit/>
          </a:bodyPr>
          <a:lstStyle/>
          <a:p>
            <a:r>
              <a:rPr lang="ru-RU" dirty="0"/>
              <a:t>Региональный центр поддержки экспорта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1"/>
            <a:ext cx="7620000" cy="3888432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ru-RU" b="0" dirty="0" smtClean="0"/>
              <a:t>действует на базе Томской ТПП с 2010 года</a:t>
            </a:r>
          </a:p>
          <a:p>
            <a:pPr marL="457200" indent="-457200">
              <a:buFontTx/>
              <a:buChar char="-"/>
            </a:pPr>
            <a:r>
              <a:rPr lang="ru-RU" b="0" dirty="0" smtClean="0"/>
              <a:t>аккредитован </a:t>
            </a:r>
            <a:r>
              <a:rPr lang="ru-RU" b="0" dirty="0"/>
              <a:t>Минэкономразвития </a:t>
            </a:r>
            <a:r>
              <a:rPr lang="ru-RU" b="0" dirty="0" smtClean="0"/>
              <a:t>России</a:t>
            </a:r>
          </a:p>
          <a:p>
            <a:pPr marL="457200" indent="-457200">
              <a:buFontTx/>
              <a:buChar char="-"/>
            </a:pPr>
            <a:r>
              <a:rPr lang="ru-RU" b="0" dirty="0" smtClean="0"/>
              <a:t>осуществляет деятельность при поддержке Администрации Томской области и НО «Фонд развития бизнеса»</a:t>
            </a:r>
          </a:p>
          <a:p>
            <a:pPr marL="457200" indent="-457200">
              <a:buFontTx/>
              <a:buChar char="-"/>
            </a:pPr>
            <a:r>
              <a:rPr lang="ru-RU" b="0" dirty="0" smtClean="0"/>
              <a:t>взаимодействует с АО «РЭЦ» и другими институтами развития, торговыми представительствами РФ за рубежом, объединениями предпринимателей, иными организациями инфраструктуры поддержки 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7020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470" y="1772816"/>
            <a:ext cx="7620000" cy="331236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</a:rPr>
              <a:t>Аналитика и исследования</a:t>
            </a:r>
          </a:p>
          <a:p>
            <a:endParaRPr lang="ru-RU" sz="2600" b="0" dirty="0" smtClean="0"/>
          </a:p>
          <a:p>
            <a:r>
              <a:rPr lang="ru-RU" sz="2600" b="0" dirty="0" smtClean="0"/>
              <a:t>        </a:t>
            </a:r>
            <a:r>
              <a:rPr lang="ru-RU" sz="2600" b="0" dirty="0" smtClean="0"/>
              <a:t>- аналитика </a:t>
            </a:r>
            <a:r>
              <a:rPr lang="ru-RU" sz="2600" b="0" dirty="0"/>
              <a:t>по запросу компании</a:t>
            </a:r>
          </a:p>
          <a:p>
            <a:r>
              <a:rPr lang="ru-RU" sz="2600" b="0" dirty="0" smtClean="0"/>
              <a:t>        - готовые </a:t>
            </a:r>
            <a:r>
              <a:rPr lang="ru-RU" sz="2600" b="0" dirty="0"/>
              <a:t>аналитические продукты</a:t>
            </a:r>
          </a:p>
          <a:p>
            <a:r>
              <a:rPr lang="ru-RU" sz="2600" b="0" dirty="0" smtClean="0"/>
              <a:t>        - интерактивные </a:t>
            </a:r>
            <a:r>
              <a:rPr lang="ru-RU" sz="2600" b="0" dirty="0"/>
              <a:t>аналитические продукты</a:t>
            </a:r>
          </a:p>
        </p:txBody>
      </p:sp>
    </p:spTree>
    <p:extLst>
      <p:ext uri="{BB962C8B-B14F-4D97-AF65-F5344CB8AC3E}">
        <p14:creationId xmlns:p14="http://schemas.microsoft.com/office/powerpoint/2010/main" val="38296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373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Продвижение на новые рынки</a:t>
            </a:r>
          </a:p>
          <a:p>
            <a:endParaRPr lang="ru-RU" sz="2800" cap="all" dirty="0" smtClean="0">
              <a:solidFill>
                <a:schemeClr val="tx2"/>
              </a:solidFill>
            </a:endParaRPr>
          </a:p>
          <a:p>
            <a:r>
              <a:rPr lang="ru-RU" sz="2600" b="0" dirty="0"/>
              <a:t> </a:t>
            </a:r>
            <a:r>
              <a:rPr lang="ru-RU" sz="2600" b="0" dirty="0" smtClean="0"/>
              <a:t>    - адаптация </a:t>
            </a:r>
            <a:r>
              <a:rPr lang="ru-RU" sz="2600" b="0" dirty="0"/>
              <a:t>материалов и маркетинг</a:t>
            </a:r>
          </a:p>
          <a:p>
            <a:r>
              <a:rPr lang="ru-RU" sz="2600" b="0" dirty="0"/>
              <a:t> </a:t>
            </a:r>
            <a:r>
              <a:rPr lang="ru-RU" sz="2600" b="0" dirty="0" smtClean="0"/>
              <a:t>    - </a:t>
            </a:r>
            <a:r>
              <a:rPr lang="ru-RU" sz="2300" b="0" dirty="0" smtClean="0"/>
              <a:t>выставки </a:t>
            </a:r>
            <a:r>
              <a:rPr lang="ru-RU" sz="2300" b="0" dirty="0"/>
              <a:t>и специализированные бизнес-миссии</a:t>
            </a:r>
          </a:p>
          <a:p>
            <a:r>
              <a:rPr lang="ru-RU" sz="2600" b="0" dirty="0"/>
              <a:t> </a:t>
            </a:r>
            <a:r>
              <a:rPr lang="ru-RU" sz="2600" b="0" dirty="0" smtClean="0"/>
              <a:t>    - международные </a:t>
            </a:r>
            <a:r>
              <a:rPr lang="ru-RU" sz="2600" b="0" dirty="0"/>
              <a:t>проекты и тендеры</a:t>
            </a:r>
          </a:p>
          <a:p>
            <a:r>
              <a:rPr lang="ru-RU" sz="2600" b="0" dirty="0" smtClean="0"/>
              <a:t>     - поиск </a:t>
            </a:r>
            <a:r>
              <a:rPr lang="ru-RU" sz="2600" b="0" dirty="0"/>
              <a:t>партнёров</a:t>
            </a:r>
          </a:p>
          <a:p>
            <a:r>
              <a:rPr lang="ru-RU" sz="2600" b="0" dirty="0" smtClean="0"/>
              <a:t>     - экспорт </a:t>
            </a:r>
            <a:r>
              <a:rPr lang="ru-RU" sz="2600" b="0" dirty="0"/>
              <a:t>по каналам электронной торговли</a:t>
            </a:r>
          </a:p>
        </p:txBody>
      </p:sp>
    </p:spTree>
    <p:extLst>
      <p:ext uri="{BB962C8B-B14F-4D97-AF65-F5344CB8AC3E}">
        <p14:creationId xmlns:p14="http://schemas.microsoft.com/office/powerpoint/2010/main" val="24289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373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02060"/>
                </a:solidFill>
              </a:rPr>
              <a:t>Образовательные услуги</a:t>
            </a:r>
          </a:p>
          <a:p>
            <a:endParaRPr lang="ru-RU" sz="2800" cap="all" dirty="0" smtClean="0">
              <a:solidFill>
                <a:schemeClr val="tx2"/>
              </a:solidFill>
            </a:endParaRPr>
          </a:p>
          <a:p>
            <a:r>
              <a:rPr lang="en-US" sz="2400" b="0" dirty="0"/>
              <a:t> </a:t>
            </a:r>
            <a:r>
              <a:rPr lang="en-US" sz="2400" b="0" dirty="0" smtClean="0"/>
              <a:t>    - </a:t>
            </a:r>
            <a:r>
              <a:rPr lang="ru-RU" sz="2400" b="0" dirty="0" smtClean="0"/>
              <a:t>дистанционные курсы Образовательной программы</a:t>
            </a:r>
            <a:endParaRPr lang="ru-RU" sz="2400" b="0" dirty="0"/>
          </a:p>
          <a:p>
            <a:r>
              <a:rPr lang="ru-RU" sz="2400" b="0" dirty="0"/>
              <a:t> </a:t>
            </a:r>
            <a:r>
              <a:rPr lang="ru-RU" sz="2400" b="0" dirty="0" smtClean="0"/>
              <a:t>    - очные </a:t>
            </a:r>
            <a:r>
              <a:rPr lang="ru-RU" sz="2400" b="0" dirty="0"/>
              <a:t>курсы Образовательной программы</a:t>
            </a:r>
          </a:p>
          <a:p>
            <a:r>
              <a:rPr lang="ru-RU" sz="2400" b="0" dirty="0" smtClean="0"/>
              <a:t>     - учебные </a:t>
            </a:r>
            <a:r>
              <a:rPr lang="ru-RU" sz="2400" b="0" dirty="0"/>
              <a:t>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29081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73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2060"/>
                </a:solidFill>
              </a:rPr>
              <a:t>Сертификация, патентование, лицензирование</a:t>
            </a:r>
          </a:p>
          <a:p>
            <a:endParaRPr lang="ru-RU" sz="2800" cap="all" dirty="0" smtClean="0">
              <a:solidFill>
                <a:schemeClr val="tx2"/>
              </a:solidFill>
            </a:endParaRPr>
          </a:p>
          <a:p>
            <a:r>
              <a:rPr lang="ru-RU" sz="2200" b="0" dirty="0" smtClean="0"/>
              <a:t>     - правовая </a:t>
            </a:r>
            <a:r>
              <a:rPr lang="ru-RU" sz="2200" b="0" dirty="0"/>
              <a:t>охрана интеллектуальной собственности</a:t>
            </a:r>
          </a:p>
          <a:p>
            <a:r>
              <a:rPr lang="ru-RU" sz="2200" b="0" dirty="0" smtClean="0"/>
              <a:t>     - международная </a:t>
            </a:r>
            <a:r>
              <a:rPr lang="ru-RU" sz="2200" b="0" dirty="0"/>
              <a:t>адаптация и оценка соответствия</a:t>
            </a:r>
          </a:p>
          <a:p>
            <a:r>
              <a:rPr lang="ru-RU" sz="2200" b="0" dirty="0" smtClean="0"/>
              <a:t>     - сертификат </a:t>
            </a:r>
            <a:r>
              <a:rPr lang="ru-RU" sz="2200" b="0" dirty="0"/>
              <a:t>свободной продажи</a:t>
            </a:r>
          </a:p>
          <a:p>
            <a:r>
              <a:rPr lang="ru-RU" sz="2200" b="0" dirty="0" smtClean="0"/>
              <a:t>     - экспортные </a:t>
            </a:r>
            <a:r>
              <a:rPr lang="ru-RU" sz="2200" b="0" dirty="0"/>
              <a:t>лицензии</a:t>
            </a:r>
          </a:p>
        </p:txBody>
      </p:sp>
    </p:spTree>
    <p:extLst>
      <p:ext uri="{BB962C8B-B14F-4D97-AF65-F5344CB8AC3E}">
        <p14:creationId xmlns:p14="http://schemas.microsoft.com/office/powerpoint/2010/main" val="73449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620000" cy="43735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Специальные программы по поддержке экспорта</a:t>
            </a:r>
          </a:p>
          <a:p>
            <a:endParaRPr lang="ru-RU" sz="2800" cap="all" dirty="0" smtClean="0"/>
          </a:p>
          <a:p>
            <a:pPr algn="just"/>
            <a:r>
              <a:rPr lang="ru-RU" sz="2400" b="0" dirty="0" smtClean="0"/>
              <a:t>     - компенсация части затрат на  транспортировку продукции</a:t>
            </a:r>
          </a:p>
          <a:p>
            <a:pPr algn="just"/>
            <a:r>
              <a:rPr lang="ru-RU" sz="2400" b="0" dirty="0" smtClean="0"/>
              <a:t>     </a:t>
            </a:r>
            <a:r>
              <a:rPr lang="ru-RU" sz="2400" b="0" dirty="0" smtClean="0"/>
              <a:t>- </a:t>
            </a:r>
            <a:r>
              <a:rPr lang="ru-RU" sz="2400" b="0" dirty="0" err="1"/>
              <a:t>с</a:t>
            </a:r>
            <a:r>
              <a:rPr lang="ru-RU" sz="2400" b="0" dirty="0" err="1" smtClean="0"/>
              <a:t>офинансирование</a:t>
            </a:r>
            <a:r>
              <a:rPr lang="ru-RU" sz="2400" b="0" dirty="0" smtClean="0"/>
              <a:t> затрат </a:t>
            </a:r>
            <a:r>
              <a:rPr lang="ru-RU" sz="2400" b="0" dirty="0"/>
              <a:t>на участие в выставках и специализированных бизнес-миссиях</a:t>
            </a:r>
          </a:p>
        </p:txBody>
      </p:sp>
    </p:spTree>
    <p:extLst>
      <p:ext uri="{BB962C8B-B14F-4D97-AF65-F5344CB8AC3E}">
        <p14:creationId xmlns:p14="http://schemas.microsoft.com/office/powerpoint/2010/main" val="34775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37356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smtClean="0">
                <a:solidFill>
                  <a:srgbClr val="002060"/>
                </a:solidFill>
              </a:rPr>
              <a:t>Страхование </a:t>
            </a:r>
          </a:p>
          <a:p>
            <a:endParaRPr lang="ru-RU" sz="2400" cap="all" dirty="0" smtClean="0">
              <a:solidFill>
                <a:schemeClr val="tx2"/>
              </a:solidFill>
            </a:endParaRPr>
          </a:p>
          <a:p>
            <a:pPr algn="just"/>
            <a:r>
              <a:rPr lang="ru-RU" sz="2400" b="0" dirty="0" smtClean="0"/>
              <a:t>     - классические </a:t>
            </a:r>
            <a:r>
              <a:rPr lang="ru-RU" sz="2400" b="0" dirty="0"/>
              <a:t>решения для всех российских </a:t>
            </a:r>
            <a:r>
              <a:rPr lang="ru-RU" sz="2400" b="0" dirty="0" smtClean="0"/>
              <a:t>экспортеров</a:t>
            </a:r>
          </a:p>
          <a:p>
            <a:pPr algn="just"/>
            <a:r>
              <a:rPr lang="ru-RU" sz="2400" b="0" dirty="0" smtClean="0"/>
              <a:t>     </a:t>
            </a:r>
            <a:r>
              <a:rPr lang="ru-RU" sz="2400" b="0" dirty="0" smtClean="0"/>
              <a:t>- специализированные </a:t>
            </a:r>
            <a:r>
              <a:rPr lang="ru-RU" sz="2400" b="0" dirty="0"/>
              <a:t>решения (только для экспортно-ориентированных МСП)</a:t>
            </a:r>
          </a:p>
        </p:txBody>
      </p:sp>
    </p:spTree>
    <p:extLst>
      <p:ext uri="{BB962C8B-B14F-4D97-AF65-F5344CB8AC3E}">
        <p14:creationId xmlns:p14="http://schemas.microsoft.com/office/powerpoint/2010/main" val="8623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37356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Кредитно-гарантийная поддержка </a:t>
            </a:r>
          </a:p>
          <a:p>
            <a:endParaRPr lang="ru-RU" sz="2800" cap="all" dirty="0">
              <a:solidFill>
                <a:schemeClr val="tx2"/>
              </a:solidFill>
            </a:endParaRPr>
          </a:p>
          <a:p>
            <a:r>
              <a:rPr lang="ru-RU" sz="2400" b="0" dirty="0" smtClean="0"/>
              <a:t>     - гарантии </a:t>
            </a:r>
            <a:r>
              <a:rPr lang="ru-RU" sz="2400" b="0" dirty="0"/>
              <a:t>на поддержку экспорта</a:t>
            </a:r>
          </a:p>
          <a:p>
            <a:r>
              <a:rPr lang="ru-RU" sz="2400" b="0" dirty="0" smtClean="0"/>
              <a:t>     - кредиты </a:t>
            </a:r>
            <a:r>
              <a:rPr lang="ru-RU" sz="2400" b="0" dirty="0"/>
              <a:t>на поддержку экспорта</a:t>
            </a:r>
          </a:p>
          <a:p>
            <a:r>
              <a:rPr lang="ru-RU" sz="2400" b="0" dirty="0" smtClean="0"/>
              <a:t>     - </a:t>
            </a:r>
            <a:r>
              <a:rPr lang="ru-RU" sz="2200" b="0" dirty="0"/>
              <a:t>п</a:t>
            </a:r>
            <a:r>
              <a:rPr lang="ru-RU" sz="2200" b="0" dirty="0" smtClean="0"/>
              <a:t>рограмма </a:t>
            </a:r>
            <a:r>
              <a:rPr lang="ru-RU" sz="2200" b="0" dirty="0"/>
              <a:t>кредитной поддержки высокотехнологичного экспорта</a:t>
            </a:r>
          </a:p>
        </p:txBody>
      </p:sp>
    </p:spTree>
    <p:extLst>
      <p:ext uri="{BB962C8B-B14F-4D97-AF65-F5344CB8AC3E}">
        <p14:creationId xmlns:p14="http://schemas.microsoft.com/office/powerpoint/2010/main" val="31366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8280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Направления поддержки РЭЦ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435280" cy="437356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Программа </a:t>
            </a:r>
            <a:r>
              <a:rPr lang="en-US" sz="2800" dirty="0" smtClean="0">
                <a:solidFill>
                  <a:srgbClr val="002060"/>
                </a:solidFill>
              </a:rPr>
              <a:t>Made in Russia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ru-RU" sz="2400" b="0" dirty="0" smtClean="0"/>
          </a:p>
          <a:p>
            <a:pPr marL="342900" indent="-342900">
              <a:buFontTx/>
              <a:buChar char="-"/>
            </a:pPr>
            <a:r>
              <a:rPr lang="ru-RU" sz="2400" b="0" dirty="0" smtClean="0"/>
              <a:t>система </a:t>
            </a:r>
            <a:r>
              <a:rPr lang="ru-RU" sz="2400" b="0" dirty="0" smtClean="0"/>
              <a:t>добровольной </a:t>
            </a:r>
            <a:r>
              <a:rPr lang="ru-RU" sz="2400" b="0" dirty="0" smtClean="0"/>
              <a:t>сертификации</a:t>
            </a:r>
            <a:endParaRPr lang="ru-RU" sz="2400" b="0" dirty="0" smtClean="0"/>
          </a:p>
          <a:p>
            <a:r>
              <a:rPr lang="ru-RU" sz="2400" b="0" dirty="0" smtClean="0"/>
              <a:t>-  </a:t>
            </a:r>
            <a:r>
              <a:rPr lang="ru-RU" sz="2400" b="0" dirty="0" smtClean="0"/>
              <a:t>экспортный </a:t>
            </a:r>
            <a:r>
              <a:rPr lang="ru-RU" sz="2400" b="0" dirty="0"/>
              <a:t>бренд страны "</a:t>
            </a:r>
            <a:r>
              <a:rPr lang="ru-RU" sz="2400" b="0" dirty="0" err="1"/>
              <a:t>Made</a:t>
            </a:r>
            <a:r>
              <a:rPr lang="ru-RU" sz="2400" b="0" dirty="0"/>
              <a:t> </a:t>
            </a:r>
            <a:r>
              <a:rPr lang="ru-RU" sz="2400" b="0" dirty="0" err="1"/>
              <a:t>in</a:t>
            </a:r>
            <a:r>
              <a:rPr lang="ru-RU" sz="2400" b="0" dirty="0"/>
              <a:t> </a:t>
            </a:r>
            <a:r>
              <a:rPr lang="ru-RU" sz="2400" b="0" dirty="0" err="1"/>
              <a:t>Russia</a:t>
            </a:r>
            <a:r>
              <a:rPr lang="ru-RU" sz="2400" b="0" dirty="0"/>
              <a:t>" создан для повышения узнаваемости известных российских брендов и продукции за </a:t>
            </a:r>
            <a:r>
              <a:rPr lang="ru-RU" sz="2400" b="0" dirty="0" smtClean="0"/>
              <a:t>рубежом</a:t>
            </a:r>
            <a:endParaRPr lang="ru-RU" sz="22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51" y="4725144"/>
            <a:ext cx="2960821" cy="19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68952" cy="4373563"/>
          </a:xfrm>
        </p:spPr>
        <p:txBody>
          <a:bodyPr>
            <a:noAutofit/>
          </a:bodyPr>
          <a:lstStyle/>
          <a:p>
            <a:pPr algn="ctr"/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Региональный </a:t>
            </a:r>
            <a:r>
              <a:rPr lang="ru-RU" sz="2800" dirty="0" smtClean="0">
                <a:solidFill>
                  <a:srgbClr val="002060"/>
                </a:solidFill>
              </a:rPr>
              <a:t>центр поддержки экспорта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г</a:t>
            </a:r>
            <a:r>
              <a:rPr lang="ru-RU" sz="2800" dirty="0"/>
              <a:t>. Томск, ул. </a:t>
            </a:r>
            <a:r>
              <a:rPr lang="ru-RU" sz="2800" dirty="0" smtClean="0"/>
              <a:t>Красноармейская, </a:t>
            </a:r>
            <a:r>
              <a:rPr lang="ru-RU" sz="2800" dirty="0"/>
              <a:t>71а</a:t>
            </a:r>
          </a:p>
          <a:p>
            <a:pPr algn="ctr"/>
            <a:r>
              <a:rPr lang="ru-RU" sz="2800" dirty="0"/>
              <a:t>Тел. +7 (3822) 430-350, 433-218</a:t>
            </a:r>
          </a:p>
          <a:p>
            <a:pPr algn="ctr"/>
            <a:r>
              <a:rPr lang="ru-RU" sz="2800" dirty="0"/>
              <a:t>Е</a:t>
            </a:r>
            <a:r>
              <a:rPr lang="en-US" sz="2800" dirty="0"/>
              <a:t>-mail: gea@tomsktpp.ru </a:t>
            </a:r>
            <a:endParaRPr lang="ru-RU" sz="2800" dirty="0"/>
          </a:p>
          <a:p>
            <a:pPr algn="ctr"/>
            <a:r>
              <a:rPr lang="en-US" sz="2800" dirty="0" smtClean="0"/>
              <a:t>http</a:t>
            </a:r>
            <a:r>
              <a:rPr lang="ru-RU" sz="2800" dirty="0"/>
              <a:t>://</a:t>
            </a:r>
            <a:r>
              <a:rPr lang="en-US" sz="2800" dirty="0" err="1"/>
              <a:t>ved</a:t>
            </a:r>
            <a:r>
              <a:rPr lang="ru-RU" sz="2800" dirty="0"/>
              <a:t>.</a:t>
            </a:r>
            <a:r>
              <a:rPr lang="en-US" sz="2800" dirty="0" err="1"/>
              <a:t>tomsk</a:t>
            </a:r>
            <a:r>
              <a:rPr lang="ru-RU" sz="2800" dirty="0"/>
              <a:t>.</a:t>
            </a:r>
            <a:r>
              <a:rPr lang="en-US" sz="2800" dirty="0" err="1"/>
              <a:t>ru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916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7620000" cy="456937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Информационно-консультационные </a:t>
            </a:r>
            <a:r>
              <a:rPr lang="ru-RU" sz="2800" dirty="0"/>
              <a:t>услуги по </a:t>
            </a:r>
            <a:r>
              <a:rPr lang="ru-RU" sz="2800" dirty="0" smtClean="0"/>
              <a:t>вопросам ВЭД, </a:t>
            </a:r>
            <a:r>
              <a:rPr lang="ru-RU" sz="2800" dirty="0"/>
              <a:t>в </a:t>
            </a:r>
            <a:r>
              <a:rPr lang="ru-RU" sz="2800" dirty="0" smtClean="0"/>
              <a:t>том числе </a:t>
            </a:r>
            <a:r>
              <a:rPr lang="ru-RU" sz="2800" dirty="0"/>
              <a:t>с привлечением ведущих российских </a:t>
            </a:r>
            <a:r>
              <a:rPr lang="ru-RU" sz="2800" dirty="0" smtClean="0"/>
              <a:t>экспертов:</a:t>
            </a:r>
          </a:p>
          <a:p>
            <a:pPr lvl="0"/>
            <a:r>
              <a:rPr lang="ru-RU" sz="1800" b="0" dirty="0" smtClean="0"/>
              <a:t>          </a:t>
            </a:r>
            <a:r>
              <a:rPr lang="ru-RU" sz="1800" b="0" dirty="0" smtClean="0"/>
              <a:t>- составление </a:t>
            </a:r>
            <a:r>
              <a:rPr lang="ru-RU" sz="1800" b="0" dirty="0"/>
              <a:t>/ экспертиза внешнеторговых </a:t>
            </a:r>
            <a:r>
              <a:rPr lang="ru-RU" sz="1800" b="0" dirty="0" smtClean="0"/>
              <a:t>контрактов;</a:t>
            </a:r>
            <a:endParaRPr lang="ru-RU" sz="1800" b="0" dirty="0" smtClean="0"/>
          </a:p>
          <a:p>
            <a:pPr lvl="0"/>
            <a:r>
              <a:rPr lang="ru-RU" sz="1800" b="0" dirty="0" smtClean="0"/>
              <a:t>          - поиск </a:t>
            </a:r>
            <a:r>
              <a:rPr lang="ru-RU" sz="1800" b="0" dirty="0" smtClean="0"/>
              <a:t>партнеров; </a:t>
            </a:r>
            <a:endParaRPr lang="ru-RU" sz="1800" b="0" dirty="0" smtClean="0"/>
          </a:p>
          <a:p>
            <a:pPr lvl="0"/>
            <a:r>
              <a:rPr lang="ru-RU" sz="1800" b="0" dirty="0" smtClean="0"/>
              <a:t>          - проверка </a:t>
            </a:r>
            <a:r>
              <a:rPr lang="ru-RU" sz="1800" b="0" dirty="0"/>
              <a:t>благонадежности иностранного </a:t>
            </a:r>
            <a:r>
              <a:rPr lang="ru-RU" sz="1800" b="0" dirty="0" smtClean="0"/>
              <a:t>контрагента; </a:t>
            </a:r>
            <a:endParaRPr lang="ru-RU" sz="1800" b="0" dirty="0" smtClean="0"/>
          </a:p>
          <a:p>
            <a:pPr lvl="0"/>
            <a:r>
              <a:rPr lang="ru-RU" sz="1800" b="0" dirty="0" smtClean="0"/>
              <a:t>          - консультирование </a:t>
            </a:r>
            <a:r>
              <a:rPr lang="ru-RU" sz="1800" b="0" dirty="0"/>
              <a:t>по вопросам таможенного, валютного и </a:t>
            </a:r>
            <a:r>
              <a:rPr lang="ru-RU" sz="1800" b="0" dirty="0"/>
              <a:t> </a:t>
            </a:r>
            <a:r>
              <a:rPr lang="ru-RU" sz="1800" b="0" dirty="0" smtClean="0"/>
              <a:t>           </a:t>
            </a:r>
          </a:p>
          <a:p>
            <a:pPr lvl="0"/>
            <a:r>
              <a:rPr lang="ru-RU" sz="1800" b="0" dirty="0"/>
              <a:t> </a:t>
            </a:r>
            <a:r>
              <a:rPr lang="ru-RU" sz="1800" b="0" dirty="0" smtClean="0"/>
              <a:t>           налогового законодательства; </a:t>
            </a:r>
            <a:endParaRPr lang="ru-RU" sz="1800" b="0" dirty="0" smtClean="0"/>
          </a:p>
          <a:p>
            <a:pPr lvl="0"/>
            <a:r>
              <a:rPr lang="ru-RU" sz="1800" b="0" dirty="0" smtClean="0"/>
              <a:t>          - расчет логистики, выбор оптимальной маршрутной </a:t>
            </a:r>
            <a:r>
              <a:rPr lang="ru-RU" sz="1800" b="0" dirty="0" smtClean="0"/>
              <a:t>схемы;</a:t>
            </a:r>
            <a:endParaRPr lang="ru-RU" sz="1800" b="0" dirty="0" smtClean="0"/>
          </a:p>
          <a:p>
            <a:pPr lvl="0"/>
            <a:r>
              <a:rPr lang="ru-RU" sz="1800" b="0" dirty="0" smtClean="0"/>
              <a:t>          - и </a:t>
            </a:r>
            <a:r>
              <a:rPr lang="ru-RU" sz="1800" b="0" dirty="0"/>
              <a:t>др</a:t>
            </a:r>
            <a:r>
              <a:rPr lang="ru-RU" sz="1800" b="0" dirty="0" smtClean="0"/>
              <a:t>.</a:t>
            </a:r>
            <a:endParaRPr lang="ru-RU" sz="1800" b="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3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477" y="1412776"/>
            <a:ext cx="8003232" cy="2880319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организация бизнес-миссий </a:t>
            </a:r>
            <a:r>
              <a:rPr lang="ru-RU" sz="2800" dirty="0"/>
              <a:t>и бирж контактов малых и средних предприятий Томской области в иностранных </a:t>
            </a:r>
            <a:r>
              <a:rPr lang="ru-RU" sz="2800" dirty="0" smtClean="0"/>
              <a:t>государствах и регионах РФ</a:t>
            </a:r>
          </a:p>
          <a:p>
            <a:pPr lvl="0" algn="just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В 2019 году: </a:t>
            </a:r>
            <a:r>
              <a:rPr lang="ru-RU" sz="1800" b="0" dirty="0" smtClean="0">
                <a:solidFill>
                  <a:srgbClr val="002060"/>
                </a:solidFill>
              </a:rPr>
              <a:t>Узбекистан, Монголия, Азербайджан, Вьетнам, КНР, Южная Корея, Таджикистан, Филиппины, Киргизия, Казахстан, Индия</a:t>
            </a:r>
          </a:p>
          <a:p>
            <a:endParaRPr lang="ru-RU" dirty="0"/>
          </a:p>
        </p:txBody>
      </p:sp>
      <p:pic>
        <p:nvPicPr>
          <p:cNvPr id="1029" name="Picture 5" descr="http://tomsktpp.ru/upload/iblock/7ac/7acdb28b681b96b2d7fd4065f920d8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08" y="4357717"/>
            <a:ext cx="3018029" cy="21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tomsktpp.ru/upload/iblock/9fe/9feeeace16b180bbaa68a1cff9727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7" y="4357717"/>
            <a:ext cx="2448271" cy="21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36" y="4357717"/>
            <a:ext cx="3043014" cy="216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9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74" y="3645024"/>
            <a:ext cx="7326535" cy="258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7787208" cy="2160240"/>
          </a:xfrm>
        </p:spPr>
        <p:txBody>
          <a:bodyPr>
            <a:norm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000" dirty="0"/>
              <a:t>п</a:t>
            </a:r>
            <a:r>
              <a:rPr lang="ru-RU" sz="3000" dirty="0" smtClean="0"/>
              <a:t>роведение </a:t>
            </a:r>
            <a:r>
              <a:rPr lang="ru-RU" sz="3000" dirty="0"/>
              <a:t>маркетинговых исследований иностранных </a:t>
            </a:r>
            <a:r>
              <a:rPr lang="ru-RU" sz="3000" dirty="0" smtClean="0"/>
              <a:t>рынков, подготовка </a:t>
            </a:r>
            <a:r>
              <a:rPr lang="ru-RU" sz="3000" dirty="0"/>
              <a:t>обзоров </a:t>
            </a:r>
            <a:r>
              <a:rPr lang="ru-RU" sz="3000" dirty="0" smtClean="0"/>
              <a:t>рынков и аналитических справок</a:t>
            </a:r>
            <a:endParaRPr lang="ru-RU" sz="3000" dirty="0"/>
          </a:p>
        </p:txBody>
      </p:sp>
      <p:sp>
        <p:nvSpPr>
          <p:cNvPr id="4" name="AutoShape 2" descr="https://2pct.ru/wp-content/uploads/2018/11/slide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620000" cy="3240360"/>
          </a:xfrm>
        </p:spPr>
        <p:txBody>
          <a:bodyPr>
            <a:no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одготовка </a:t>
            </a:r>
            <a:r>
              <a:rPr lang="ru-RU" sz="2800" dirty="0"/>
              <a:t>презентационных </a:t>
            </a:r>
            <a:r>
              <a:rPr lang="ru-RU" sz="2800" dirty="0" smtClean="0"/>
              <a:t>и других материалов томских компаний на </a:t>
            </a:r>
            <a:r>
              <a:rPr lang="ru-RU" sz="2800" dirty="0"/>
              <a:t>иностранном </a:t>
            </a:r>
            <a:r>
              <a:rPr lang="ru-RU" sz="2800" dirty="0" smtClean="0"/>
              <a:t>языке, в </a:t>
            </a:r>
            <a:r>
              <a:rPr lang="ru-RU" sz="2800" dirty="0" smtClean="0"/>
              <a:t>том числе </a:t>
            </a:r>
            <a:r>
              <a:rPr lang="ru-RU" sz="2800" dirty="0" smtClean="0"/>
              <a:t>адаптация и перевод упаковки товара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подготовка </a:t>
            </a:r>
            <a:r>
              <a:rPr lang="ru-RU" sz="2800" dirty="0" smtClean="0"/>
              <a:t>материалов сайтов томских компаний на иностранном языке</a:t>
            </a:r>
            <a:endParaRPr lang="ru-RU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346" y="4643932"/>
            <a:ext cx="216024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1864" y="12029632"/>
            <a:ext cx="15607880" cy="658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647008"/>
            <a:ext cx="4847738" cy="20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91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19256" cy="2520280"/>
          </a:xfrm>
        </p:spPr>
        <p:txBody>
          <a:bodyPr>
            <a:norm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3000" dirty="0" smtClean="0"/>
              <a:t>организация </a:t>
            </a:r>
            <a:r>
              <a:rPr lang="ru-RU" sz="3000" dirty="0"/>
              <a:t>участия субъектов малого и среднего предпринимательства в выставках в России и за </a:t>
            </a:r>
            <a:r>
              <a:rPr lang="ru-RU" sz="3000" dirty="0" smtClean="0"/>
              <a:t>рубежом</a:t>
            </a:r>
          </a:p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2019 год: </a:t>
            </a:r>
            <a:r>
              <a:rPr lang="ru-RU" sz="1800" b="0" dirty="0" smtClean="0">
                <a:solidFill>
                  <a:srgbClr val="002060"/>
                </a:solidFill>
              </a:rPr>
              <a:t>Иран, Казахстан, Монголия, Египет, КНР, ЮАР, Туркменистан, Индия, Москва, Новосибирск, Красноярск</a:t>
            </a:r>
            <a:endParaRPr lang="ru-RU" sz="1800" b="0" dirty="0">
              <a:solidFill>
                <a:srgbClr val="002060"/>
              </a:solidFill>
            </a:endParaRPr>
          </a:p>
          <a:p>
            <a:pPr lvl="0"/>
            <a:endParaRPr lang="ru-RU" sz="4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3676178" cy="27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8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7"/>
            <a:ext cx="8352928" cy="3888432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200" dirty="0" smtClean="0"/>
              <a:t>организация </a:t>
            </a:r>
            <a:r>
              <a:rPr lang="ru-RU" sz="3200" dirty="0"/>
              <a:t>образовательных мероприятий </a:t>
            </a:r>
            <a:r>
              <a:rPr lang="ru-RU" sz="3200" dirty="0" smtClean="0"/>
              <a:t>по </a:t>
            </a:r>
            <a:r>
              <a:rPr lang="ru-RU" sz="3200" dirty="0"/>
              <a:t>актуальным вопросам </a:t>
            </a:r>
            <a:r>
              <a:rPr lang="ru-RU" sz="3200" dirty="0" smtClean="0"/>
              <a:t>ВЭД </a:t>
            </a:r>
          </a:p>
          <a:p>
            <a:pPr lvl="0"/>
            <a:r>
              <a:rPr lang="ru-RU" sz="3200" dirty="0" smtClean="0"/>
              <a:t>       </a:t>
            </a:r>
            <a:r>
              <a:rPr lang="ru-RU" b="0" dirty="0" smtClean="0"/>
              <a:t>- семинары </a:t>
            </a:r>
          </a:p>
          <a:p>
            <a:pPr lvl="0"/>
            <a:r>
              <a:rPr lang="ru-RU" b="0" dirty="0"/>
              <a:t> </a:t>
            </a:r>
            <a:r>
              <a:rPr lang="ru-RU" b="0" dirty="0" smtClean="0"/>
              <a:t>          - </a:t>
            </a:r>
            <a:r>
              <a:rPr lang="ru-RU" b="0" dirty="0" err="1" smtClean="0"/>
              <a:t>вебинары</a:t>
            </a:r>
            <a:r>
              <a:rPr lang="ru-RU" b="0" dirty="0" smtClean="0"/>
              <a:t> </a:t>
            </a:r>
          </a:p>
          <a:p>
            <a:pPr lvl="0"/>
            <a:r>
              <a:rPr lang="ru-RU" b="0" dirty="0"/>
              <a:t> </a:t>
            </a:r>
            <a:r>
              <a:rPr lang="ru-RU" b="0" dirty="0" smtClean="0"/>
              <a:t>          - тренинги </a:t>
            </a:r>
          </a:p>
          <a:p>
            <a:pPr lvl="0"/>
            <a:r>
              <a:rPr lang="ru-RU" b="0" dirty="0"/>
              <a:t> </a:t>
            </a:r>
            <a:r>
              <a:rPr lang="ru-RU" b="0" dirty="0" smtClean="0"/>
              <a:t>          - круглые столы</a:t>
            </a:r>
          </a:p>
          <a:p>
            <a:pPr lvl="0"/>
            <a:r>
              <a:rPr lang="ru-RU" b="0" dirty="0" smtClean="0"/>
              <a:t>           - форумы </a:t>
            </a:r>
          </a:p>
          <a:p>
            <a:pPr lvl="0"/>
            <a:r>
              <a:rPr lang="ru-RU" b="0" dirty="0" smtClean="0"/>
              <a:t>           - конференции</a:t>
            </a:r>
            <a:endParaRPr lang="ru-RU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50" y="2780929"/>
            <a:ext cx="487292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20000" cy="9395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Услуги центра </a:t>
            </a:r>
            <a:br>
              <a:rPr lang="ru-RU" sz="2000" dirty="0" smtClean="0"/>
            </a:br>
            <a:r>
              <a:rPr lang="ru-RU" sz="2000" dirty="0" smtClean="0"/>
              <a:t>для экспортно-ориентированных субъектов МСП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2088232"/>
          </a:xfrm>
        </p:spPr>
        <p:txBody>
          <a:bodyPr>
            <a:normAutofit/>
          </a:bodyPr>
          <a:lstStyle/>
          <a:p>
            <a:pPr marL="457200" lvl="0" indent="-4572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3200" dirty="0" smtClean="0"/>
              <a:t>организация </a:t>
            </a:r>
            <a:r>
              <a:rPr lang="ru-RU" sz="3200" dirty="0"/>
              <a:t>приемов иностранных делегаций и </a:t>
            </a:r>
            <a:r>
              <a:rPr lang="ru-RU" sz="3200" dirty="0" smtClean="0"/>
              <a:t>из регионов </a:t>
            </a:r>
            <a:r>
              <a:rPr lang="ru-RU" sz="3200" dirty="0" smtClean="0"/>
              <a:t>РФ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002060"/>
                </a:solidFill>
              </a:rPr>
              <a:t>2019 год: </a:t>
            </a:r>
            <a:r>
              <a:rPr lang="ru-RU" sz="1800" b="0" dirty="0" smtClean="0">
                <a:solidFill>
                  <a:srgbClr val="002060"/>
                </a:solidFill>
              </a:rPr>
              <a:t>Индия, Египет, Киргизия, Азербайджан, Вьетнам, Узбекистан, Турция, Индонезия, Сингапур, Армения</a:t>
            </a:r>
            <a:endParaRPr lang="ru-RU" sz="1800" b="0" dirty="0">
              <a:solidFill>
                <a:srgbClr val="00206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39421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15" y="3356991"/>
            <a:ext cx="424738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814</TotalTime>
  <Words>859</Words>
  <Application>Microsoft Office PowerPoint</Application>
  <PresentationFormat>Экран (4:3)</PresentationFormat>
  <Paragraphs>144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Главная</vt:lpstr>
      <vt:lpstr>Региональный  Центр поддержки экспорта</vt:lpstr>
      <vt:lpstr>Региональный центр поддержки экспорта 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Услуги центра  для экспортно-ориентированных субъектов МСП</vt:lpstr>
      <vt:lpstr>Продукты АО«Российский экспортный центр» для томского бизнеса </vt:lpstr>
      <vt:lpstr>Презентация PowerPoint</vt:lpstr>
      <vt:lpstr>Презентация PowerPoint</vt:lpstr>
      <vt:lpstr>Презентация PowerPoint</vt:lpstr>
      <vt:lpstr>Направления поддержки РЭЦ</vt:lpstr>
      <vt:lpstr>Направления поддержки РЭЦ</vt:lpstr>
      <vt:lpstr>Направления поддержки РЭЦ</vt:lpstr>
      <vt:lpstr>Направления поддержки РЭЦ</vt:lpstr>
      <vt:lpstr>Направления поддержки РЭЦ</vt:lpstr>
      <vt:lpstr>Направления поддержки РЭЦ</vt:lpstr>
      <vt:lpstr>Направления поддержки РЭЦ</vt:lpstr>
      <vt:lpstr>Направления поддержки РЭЦ</vt:lpstr>
      <vt:lpstr>Направления поддержки РЭЦ</vt:lpstr>
      <vt:lpstr>Направления поддержки РЭЦ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АО«Российский экспортный центр» для  экспортеров</dc:title>
  <dc:creator>Беляев Александр Николаевич</dc:creator>
  <cp:lastModifiedBy>Мищенко Анастасия Валерьевна</cp:lastModifiedBy>
  <cp:revision>60</cp:revision>
  <dcterms:created xsi:type="dcterms:W3CDTF">2017-06-27T04:26:42Z</dcterms:created>
  <dcterms:modified xsi:type="dcterms:W3CDTF">2019-06-07T08:54:53Z</dcterms:modified>
</cp:coreProperties>
</file>