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10"/>
  </p:notesMasterIdLst>
  <p:sldIdLst>
    <p:sldId id="256" r:id="rId2"/>
    <p:sldId id="336" r:id="rId3"/>
    <p:sldId id="329" r:id="rId4"/>
    <p:sldId id="331" r:id="rId5"/>
    <p:sldId id="334" r:id="rId6"/>
    <p:sldId id="335" r:id="rId7"/>
    <p:sldId id="332" r:id="rId8"/>
    <p:sldId id="322" r:id="rId9"/>
  </p:sldIdLst>
  <p:sldSz cx="12192000" cy="6858000"/>
  <p:notesSz cx="6735763" cy="9799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lumb" panose="020B0604020202020204" charset="0"/>
      <p:regular r:id="rId15"/>
      <p:bold r:id="rId16"/>
    </p:embeddedFont>
    <p:embeddedFont>
      <p:font typeface="Arial Black" panose="020B0A04020102020204" pitchFamily="34" charset="0"/>
      <p:bold r:id="rId17"/>
    </p:embeddedFont>
    <p:embeddedFont>
      <p:font typeface="Elephant" panose="02020904090505020303" pitchFamily="18" charset="0"/>
      <p:regular r:id="rId18"/>
      <p:italic r:id="rId1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rnova" initials="Z" lastIdx="2" clrIdx="0">
    <p:extLst>
      <p:ext uri="{19B8F6BF-5375-455C-9EA6-DF929625EA0E}">
        <p15:presenceInfo xmlns:p15="http://schemas.microsoft.com/office/powerpoint/2012/main" userId="S-1-5-21-4265672226-646199411-1899587914-1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D6"/>
    <a:srgbClr val="BD4E4C"/>
    <a:srgbClr val="BE7A7A"/>
    <a:srgbClr val="C6D9F1"/>
    <a:srgbClr val="C0504D"/>
    <a:srgbClr val="ECFAD8"/>
    <a:srgbClr val="CAB8E6"/>
    <a:srgbClr val="4DE0FD"/>
    <a:srgbClr val="BE1285"/>
    <a:srgbClr val="DBC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9643" autoAdjust="0"/>
  </p:normalViewPr>
  <p:slideViewPr>
    <p:cSldViewPr>
      <p:cViewPr varScale="1">
        <p:scale>
          <a:sx n="98" d="100"/>
          <a:sy n="98" d="100"/>
        </p:scale>
        <p:origin x="696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D539E-3D51-4479-AC84-05952F1E84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5843E-E92C-486B-85E7-7AFAF7BC4DC3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ОБРАБАТЫВАЮЩЕЕ   ПРОИЗВОДСТВО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39077B-8E50-482E-A939-36C3AAD0F298}" type="parTrans" cxnId="{EDC494AF-32E4-4436-B0AF-9623790E92B5}">
      <dgm:prSet/>
      <dgm:spPr/>
      <dgm:t>
        <a:bodyPr/>
        <a:lstStyle/>
        <a:p>
          <a:endParaRPr lang="ru-RU"/>
        </a:p>
      </dgm:t>
    </dgm:pt>
    <dgm:pt modelId="{D6487E00-D95D-4EBC-B02D-E7B67E770C93}" type="sibTrans" cxnId="{EDC494AF-32E4-4436-B0AF-9623790E92B5}">
      <dgm:prSet/>
      <dgm:spPr/>
      <dgm:t>
        <a:bodyPr/>
        <a:lstStyle/>
        <a:p>
          <a:endParaRPr lang="ru-RU"/>
        </a:p>
      </dgm:t>
    </dgm:pt>
    <dgm:pt modelId="{22625DB0-AF22-4690-A50E-444F135C3A33}">
      <dgm:prSet phldrT="[Текст]" custT="1"/>
      <dgm:spPr/>
      <dgm:t>
        <a:bodyPr/>
        <a:lstStyle/>
        <a:p>
          <a:endParaRPr lang="en-US" sz="1600" dirty="0" smtClean="0"/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ВОДОСНАБЖЕНИЕ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ВОДООТВЕДЕНИЕ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ОРГАНИЗАЦИЯ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СБОРА И УТИЛИЗАЦИИ ОТХОДОВ, ДЕЯТЕЛЬНОСТЬ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ЛИКВИДАЦИИ ЗАГРЯЗНЕНИЙ</a:t>
          </a:r>
        </a:p>
        <a:p>
          <a:endParaRPr lang="ru-RU" sz="1100" dirty="0"/>
        </a:p>
      </dgm:t>
    </dgm:pt>
    <dgm:pt modelId="{4EF173E5-482B-427F-8E69-74A951C90110}" type="parTrans" cxnId="{ED6A99F7-C5FA-4404-85C2-F49598D0A71B}">
      <dgm:prSet/>
      <dgm:spPr/>
      <dgm:t>
        <a:bodyPr/>
        <a:lstStyle/>
        <a:p>
          <a:endParaRPr lang="ru-RU"/>
        </a:p>
      </dgm:t>
    </dgm:pt>
    <dgm:pt modelId="{A53FB038-7B9E-4B15-86B7-562744E4908E}" type="sibTrans" cxnId="{ED6A99F7-C5FA-4404-85C2-F49598D0A71B}">
      <dgm:prSet/>
      <dgm:spPr/>
      <dgm:t>
        <a:bodyPr/>
        <a:lstStyle/>
        <a:p>
          <a:endParaRPr lang="ru-RU"/>
        </a:p>
      </dgm:t>
    </dgm:pt>
    <dgm:pt modelId="{EEEA1002-A17B-4F31-B7E2-07385351E0F5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В ОБЛАСТИ ИНФОРМАЦИИ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СВЯЗИ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F96CA-3940-429B-8AC5-041B29386D78}" type="parTrans" cxnId="{FD99C68A-29F6-4A14-A3B1-A73D8DC00239}">
      <dgm:prSet/>
      <dgm:spPr/>
      <dgm:t>
        <a:bodyPr/>
        <a:lstStyle/>
        <a:p>
          <a:endParaRPr lang="ru-RU"/>
        </a:p>
      </dgm:t>
    </dgm:pt>
    <dgm:pt modelId="{C0361F37-D0DA-43DA-9EB5-8A53130745DE}" type="sibTrans" cxnId="{FD99C68A-29F6-4A14-A3B1-A73D8DC00239}">
      <dgm:prSet/>
      <dgm:spPr/>
      <dgm:t>
        <a:bodyPr/>
        <a:lstStyle/>
        <a:p>
          <a:endParaRPr lang="ru-RU"/>
        </a:p>
      </dgm:t>
    </dgm:pt>
    <dgm:pt modelId="{A0BC3F95-3797-4842-B45F-65B1877694D4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ПРОФЕССИОНАЛЬНАЯ,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И ТЕХНИЧЕСКАЯ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EFF20-51B3-45A1-AC77-5D63B69BDABE}" type="parTrans" cxnId="{DC16B4F6-069D-44C9-BF30-A11BA2D5A45E}">
      <dgm:prSet/>
      <dgm:spPr/>
      <dgm:t>
        <a:bodyPr/>
        <a:lstStyle/>
        <a:p>
          <a:endParaRPr lang="ru-RU"/>
        </a:p>
      </dgm:t>
    </dgm:pt>
    <dgm:pt modelId="{7E23B9B3-A8BA-48CB-9AEF-51617CAA0751}" type="sibTrans" cxnId="{DC16B4F6-069D-44C9-BF30-A11BA2D5A45E}">
      <dgm:prSet/>
      <dgm:spPr/>
      <dgm:t>
        <a:bodyPr/>
        <a:lstStyle/>
        <a:p>
          <a:endParaRPr lang="ru-RU"/>
        </a:p>
      </dgm:t>
    </dgm:pt>
    <dgm:pt modelId="{8F06FCEB-BDCA-4C76-A572-A0A27EFFA767}" type="pres">
      <dgm:prSet presAssocID="{23DD539E-3D51-4479-AC84-05952F1E8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CEB2A-F920-4A96-8747-8FAFB3D60275}" type="pres">
      <dgm:prSet presAssocID="{8EE5843E-E92C-486B-85E7-7AFAF7BC4DC3}" presName="linNode" presStyleCnt="0"/>
      <dgm:spPr/>
    </dgm:pt>
    <dgm:pt modelId="{6980D3E8-71DD-4B1A-BFD9-1723A996429C}" type="pres">
      <dgm:prSet presAssocID="{8EE5843E-E92C-486B-85E7-7AFAF7BC4DC3}" presName="parentText" presStyleLbl="node1" presStyleIdx="0" presStyleCnt="4" custScaleX="55028" custScaleY="14424" custLinFactNeighborX="-99914" custLinFactNeighborY="4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3CD0-9CCE-4573-9A1A-ACC391AC1AE8}" type="pres">
      <dgm:prSet presAssocID="{D6487E00-D95D-4EBC-B02D-E7B67E770C93}" presName="sp" presStyleCnt="0"/>
      <dgm:spPr/>
    </dgm:pt>
    <dgm:pt modelId="{957F1766-AE19-4757-AAEB-8992672C0882}" type="pres">
      <dgm:prSet presAssocID="{EEEA1002-A17B-4F31-B7E2-07385351E0F5}" presName="linNode" presStyleCnt="0"/>
      <dgm:spPr/>
    </dgm:pt>
    <dgm:pt modelId="{F7128901-22BB-41C1-8006-04B5FC27EA91}" type="pres">
      <dgm:prSet presAssocID="{EEEA1002-A17B-4F31-B7E2-07385351E0F5}" presName="parentText" presStyleLbl="node1" presStyleIdx="1" presStyleCnt="4" custScaleX="67923" custScaleY="14277" custLinFactX="-1466" custLinFactNeighborX="-100000" custLinFactNeighborY="39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DCDE1-3001-45CD-802F-E8E881066E87}" type="pres">
      <dgm:prSet presAssocID="{C0361F37-D0DA-43DA-9EB5-8A53130745DE}" presName="sp" presStyleCnt="0"/>
      <dgm:spPr/>
    </dgm:pt>
    <dgm:pt modelId="{EC326FBF-2E06-407E-956F-A77FC7F74EC6}" type="pres">
      <dgm:prSet presAssocID="{22625DB0-AF22-4690-A50E-444F135C3A33}" presName="linNode" presStyleCnt="0"/>
      <dgm:spPr/>
    </dgm:pt>
    <dgm:pt modelId="{4F7E9E9F-5834-40F3-890E-7D40C8E75808}" type="pres">
      <dgm:prSet presAssocID="{22625DB0-AF22-4690-A50E-444F135C3A33}" presName="parentText" presStyleLbl="node1" presStyleIdx="2" presStyleCnt="4" custScaleX="68639" custScaleY="24527" custLinFactX="-1824" custLinFactNeighborX="-100000" custLinFactNeighborY="-7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491DD-5E7E-4BFD-B01C-4097909BA3A8}" type="pres">
      <dgm:prSet presAssocID="{A53FB038-7B9E-4B15-86B7-562744E4908E}" presName="sp" presStyleCnt="0"/>
      <dgm:spPr/>
    </dgm:pt>
    <dgm:pt modelId="{E5344B3D-A829-4573-A138-96CDD8656955}" type="pres">
      <dgm:prSet presAssocID="{A0BC3F95-3797-4842-B45F-65B1877694D4}" presName="linNode" presStyleCnt="0"/>
      <dgm:spPr/>
    </dgm:pt>
    <dgm:pt modelId="{FEDB1527-77ED-4B96-B6D8-FBFADCE54F1F}" type="pres">
      <dgm:prSet presAssocID="{A0BC3F95-3797-4842-B45F-65B1877694D4}" presName="parentText" presStyleLbl="node1" presStyleIdx="3" presStyleCnt="4" custScaleX="68639" custScaleY="14923" custLinFactX="-1391" custLinFactNeighborX="-100000" custLinFactNeighborY="6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11C12-39EC-48F4-8ABB-DA70995AABC5}" type="presOf" srcId="{A0BC3F95-3797-4842-B45F-65B1877694D4}" destId="{FEDB1527-77ED-4B96-B6D8-FBFADCE54F1F}" srcOrd="0" destOrd="0" presId="urn:microsoft.com/office/officeart/2005/8/layout/vList5"/>
    <dgm:cxn modelId="{FD99C68A-29F6-4A14-A3B1-A73D8DC00239}" srcId="{23DD539E-3D51-4479-AC84-05952F1E8434}" destId="{EEEA1002-A17B-4F31-B7E2-07385351E0F5}" srcOrd="1" destOrd="0" parTransId="{A31F96CA-3940-429B-8AC5-041B29386D78}" sibTransId="{C0361F37-D0DA-43DA-9EB5-8A53130745DE}"/>
    <dgm:cxn modelId="{15407676-F7EC-41A1-B768-2439C4AC9210}" type="presOf" srcId="{22625DB0-AF22-4690-A50E-444F135C3A33}" destId="{4F7E9E9F-5834-40F3-890E-7D40C8E75808}" srcOrd="0" destOrd="0" presId="urn:microsoft.com/office/officeart/2005/8/layout/vList5"/>
    <dgm:cxn modelId="{EDC494AF-32E4-4436-B0AF-9623790E92B5}" srcId="{23DD539E-3D51-4479-AC84-05952F1E8434}" destId="{8EE5843E-E92C-486B-85E7-7AFAF7BC4DC3}" srcOrd="0" destOrd="0" parTransId="{F339077B-8E50-482E-A939-36C3AAD0F298}" sibTransId="{D6487E00-D95D-4EBC-B02D-E7B67E770C93}"/>
    <dgm:cxn modelId="{ED6A99F7-C5FA-4404-85C2-F49598D0A71B}" srcId="{23DD539E-3D51-4479-AC84-05952F1E8434}" destId="{22625DB0-AF22-4690-A50E-444F135C3A33}" srcOrd="2" destOrd="0" parTransId="{4EF173E5-482B-427F-8E69-74A951C90110}" sibTransId="{A53FB038-7B9E-4B15-86B7-562744E4908E}"/>
    <dgm:cxn modelId="{49600186-0018-4394-82A4-B1B594158A22}" type="presOf" srcId="{23DD539E-3D51-4479-AC84-05952F1E8434}" destId="{8F06FCEB-BDCA-4C76-A572-A0A27EFFA767}" srcOrd="0" destOrd="0" presId="urn:microsoft.com/office/officeart/2005/8/layout/vList5"/>
    <dgm:cxn modelId="{DC16B4F6-069D-44C9-BF30-A11BA2D5A45E}" srcId="{23DD539E-3D51-4479-AC84-05952F1E8434}" destId="{A0BC3F95-3797-4842-B45F-65B1877694D4}" srcOrd="3" destOrd="0" parTransId="{86CEFF20-51B3-45A1-AC77-5D63B69BDABE}" sibTransId="{7E23B9B3-A8BA-48CB-9AEF-51617CAA0751}"/>
    <dgm:cxn modelId="{B4CA2AB5-7EBF-4158-8E58-DB728EFD0F5F}" type="presOf" srcId="{8EE5843E-E92C-486B-85E7-7AFAF7BC4DC3}" destId="{6980D3E8-71DD-4B1A-BFD9-1723A996429C}" srcOrd="0" destOrd="0" presId="urn:microsoft.com/office/officeart/2005/8/layout/vList5"/>
    <dgm:cxn modelId="{26C5E8BC-6CEC-4FFE-B5E7-A156A4C8549D}" type="presOf" srcId="{EEEA1002-A17B-4F31-B7E2-07385351E0F5}" destId="{F7128901-22BB-41C1-8006-04B5FC27EA91}" srcOrd="0" destOrd="0" presId="urn:microsoft.com/office/officeart/2005/8/layout/vList5"/>
    <dgm:cxn modelId="{4D4D39FF-7BEF-4825-8C5A-361265252DBC}" type="presParOf" srcId="{8F06FCEB-BDCA-4C76-A572-A0A27EFFA767}" destId="{549CEB2A-F920-4A96-8747-8FAFB3D60275}" srcOrd="0" destOrd="0" presId="urn:microsoft.com/office/officeart/2005/8/layout/vList5"/>
    <dgm:cxn modelId="{07508C55-88C2-4322-8C11-DF6B496203BA}" type="presParOf" srcId="{549CEB2A-F920-4A96-8747-8FAFB3D60275}" destId="{6980D3E8-71DD-4B1A-BFD9-1723A996429C}" srcOrd="0" destOrd="0" presId="urn:microsoft.com/office/officeart/2005/8/layout/vList5"/>
    <dgm:cxn modelId="{F135BE81-91AF-4750-A69E-03C8D900CA09}" type="presParOf" srcId="{8F06FCEB-BDCA-4C76-A572-A0A27EFFA767}" destId="{98AA3CD0-9CCE-4573-9A1A-ACC391AC1AE8}" srcOrd="1" destOrd="0" presId="urn:microsoft.com/office/officeart/2005/8/layout/vList5"/>
    <dgm:cxn modelId="{ECB324DC-17E7-471C-B923-D8F7F4D723B7}" type="presParOf" srcId="{8F06FCEB-BDCA-4C76-A572-A0A27EFFA767}" destId="{957F1766-AE19-4757-AAEB-8992672C0882}" srcOrd="2" destOrd="0" presId="urn:microsoft.com/office/officeart/2005/8/layout/vList5"/>
    <dgm:cxn modelId="{52A5ADAA-BCC8-4995-8F26-A34099214755}" type="presParOf" srcId="{957F1766-AE19-4757-AAEB-8992672C0882}" destId="{F7128901-22BB-41C1-8006-04B5FC27EA91}" srcOrd="0" destOrd="0" presId="urn:microsoft.com/office/officeart/2005/8/layout/vList5"/>
    <dgm:cxn modelId="{37DE2507-C80E-408F-AEC2-981C8954BD3D}" type="presParOf" srcId="{8F06FCEB-BDCA-4C76-A572-A0A27EFFA767}" destId="{AE4DCDE1-3001-45CD-802F-E8E881066E87}" srcOrd="3" destOrd="0" presId="urn:microsoft.com/office/officeart/2005/8/layout/vList5"/>
    <dgm:cxn modelId="{3E5C7B74-6032-4D5A-B457-435B731A1419}" type="presParOf" srcId="{8F06FCEB-BDCA-4C76-A572-A0A27EFFA767}" destId="{EC326FBF-2E06-407E-956F-A77FC7F74EC6}" srcOrd="4" destOrd="0" presId="urn:microsoft.com/office/officeart/2005/8/layout/vList5"/>
    <dgm:cxn modelId="{F91A8F01-3849-4F33-A27D-48A014CD8112}" type="presParOf" srcId="{EC326FBF-2E06-407E-956F-A77FC7F74EC6}" destId="{4F7E9E9F-5834-40F3-890E-7D40C8E75808}" srcOrd="0" destOrd="0" presId="urn:microsoft.com/office/officeart/2005/8/layout/vList5"/>
    <dgm:cxn modelId="{981E8D1C-6288-426A-BC32-3234AC7A570F}" type="presParOf" srcId="{8F06FCEB-BDCA-4C76-A572-A0A27EFFA767}" destId="{B4A491DD-5E7E-4BFD-B01C-4097909BA3A8}" srcOrd="5" destOrd="0" presId="urn:microsoft.com/office/officeart/2005/8/layout/vList5"/>
    <dgm:cxn modelId="{F6997C0A-3E74-4A73-BF0C-715C7C93B624}" type="presParOf" srcId="{8F06FCEB-BDCA-4C76-A572-A0A27EFFA767}" destId="{E5344B3D-A829-4573-A138-96CDD8656955}" srcOrd="6" destOrd="0" presId="urn:microsoft.com/office/officeart/2005/8/layout/vList5"/>
    <dgm:cxn modelId="{FF0CF7F9-7A57-4667-BE81-ED50BF4B5E3A}" type="presParOf" srcId="{E5344B3D-A829-4573-A138-96CDD8656955}" destId="{FEDB1527-77ED-4B96-B6D8-FBFADCE54F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1064E-78AD-4E8C-B5E2-B015D67CCD59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A135071B-86D7-4715-8651-C2767807647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2000" dirty="0" smtClean="0">
              <a:solidFill>
                <a:srgbClr val="002060"/>
              </a:solidFill>
            </a:rPr>
            <a:t>Заключение трехстороннего  соглашения о создании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на территории городского округа закрытого административно-территориального образования Северск Томской области «СЕВЕРСК»</a:t>
          </a:r>
        </a:p>
        <a:p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0E1317F2-79DB-4C39-A42C-5FFA083D3400}" type="parTrans" cxnId="{D12A192B-A6E2-4AD7-9EE3-34BBAF75EC51}">
      <dgm:prSet/>
      <dgm:spPr/>
      <dgm:t>
        <a:bodyPr/>
        <a:lstStyle/>
        <a:p>
          <a:endParaRPr lang="ru-RU"/>
        </a:p>
      </dgm:t>
    </dgm:pt>
    <dgm:pt modelId="{AB6792B8-2741-442F-B38D-FD0FC98436B9}" type="sibTrans" cxnId="{D12A192B-A6E2-4AD7-9EE3-34BBAF75EC51}">
      <dgm:prSet/>
      <dgm:spPr/>
      <dgm:t>
        <a:bodyPr/>
        <a:lstStyle/>
        <a:p>
          <a:endParaRPr lang="ru-RU"/>
        </a:p>
      </dgm:t>
    </dgm:pt>
    <dgm:pt modelId="{AC61ACA6-93D1-4BA0-B311-FD8E9244FA6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Работа с резидентами по актуализации паспортов инвестиционных проектов и разработке индивидуальных дорожных карт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по вхождению  потенциальных резидентов в ТОР</a:t>
          </a:r>
          <a:endParaRPr lang="ru-RU" sz="2000" dirty="0">
            <a:solidFill>
              <a:srgbClr val="002060"/>
            </a:solidFill>
          </a:endParaRPr>
        </a:p>
      </dgm:t>
    </dgm:pt>
    <dgm:pt modelId="{BB0D4EE9-6A56-41BA-A93A-B3F6DFDCD8B2}" type="parTrans" cxnId="{DA021CBB-3341-4329-B44B-35E9183482AE}">
      <dgm:prSet/>
      <dgm:spPr/>
      <dgm:t>
        <a:bodyPr/>
        <a:lstStyle/>
        <a:p>
          <a:endParaRPr lang="ru-RU"/>
        </a:p>
      </dgm:t>
    </dgm:pt>
    <dgm:pt modelId="{4CD3E5C8-F669-4E8F-9528-2CACDF864732}" type="sibTrans" cxnId="{DA021CBB-3341-4329-B44B-35E9183482AE}">
      <dgm:prSet/>
      <dgm:spPr/>
      <dgm:t>
        <a:bodyPr/>
        <a:lstStyle/>
        <a:p>
          <a:endParaRPr lang="ru-RU"/>
        </a:p>
      </dgm:t>
    </dgm:pt>
    <dgm:pt modelId="{E57A6435-0A6A-4EA8-A98F-F2D7C0B3C13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0" dirty="0" err="1" smtClean="0">
              <a:solidFill>
                <a:srgbClr val="002060"/>
              </a:solidFill>
            </a:rPr>
            <a:t>Приоритизация</a:t>
          </a:r>
          <a:r>
            <a:rPr lang="ru-RU" sz="2000" b="0" dirty="0" smtClean="0">
              <a:solidFill>
                <a:srgbClr val="002060"/>
              </a:solidFill>
            </a:rPr>
            <a:t> </a:t>
          </a:r>
          <a:r>
            <a:rPr lang="ru-RU" sz="2000" dirty="0" smtClean="0">
              <a:solidFill>
                <a:srgbClr val="002060"/>
              </a:solidFill>
            </a:rPr>
            <a:t>подготовки участков (с учетом степени готовности планируемых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к реализации проектов)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в целях оперативного принятия решения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по направлению бюджетных ресурсов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на финансирования мероприятий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по строительству/ реконструкции объектов инфраструктуры</a:t>
          </a:r>
          <a:endParaRPr lang="ru-RU" sz="2000" dirty="0">
            <a:solidFill>
              <a:srgbClr val="002060"/>
            </a:solidFill>
          </a:endParaRPr>
        </a:p>
      </dgm:t>
    </dgm:pt>
    <dgm:pt modelId="{1A80F2E6-57A7-4D17-86A5-118DD35048FF}" type="parTrans" cxnId="{7C6760C3-B799-4D9D-8B75-A18153852582}">
      <dgm:prSet/>
      <dgm:spPr/>
      <dgm:t>
        <a:bodyPr/>
        <a:lstStyle/>
        <a:p>
          <a:endParaRPr lang="ru-RU"/>
        </a:p>
      </dgm:t>
    </dgm:pt>
    <dgm:pt modelId="{318CF363-5229-4FA3-87F2-DE917B8D0A54}" type="sibTrans" cxnId="{7C6760C3-B799-4D9D-8B75-A18153852582}">
      <dgm:prSet/>
      <dgm:spPr/>
      <dgm:t>
        <a:bodyPr/>
        <a:lstStyle/>
        <a:p>
          <a:endParaRPr lang="ru-RU"/>
        </a:p>
      </dgm:t>
    </dgm:pt>
    <dgm:pt modelId="{4B4B2310-439E-47F5-AF43-B3B84FE87718}" type="pres">
      <dgm:prSet presAssocID="{FEF1064E-78AD-4E8C-B5E2-B015D67CCD59}" presName="Name0" presStyleCnt="0">
        <dgm:presLayoutVars>
          <dgm:dir/>
          <dgm:resizeHandles val="exact"/>
        </dgm:presLayoutVars>
      </dgm:prSet>
      <dgm:spPr/>
    </dgm:pt>
    <dgm:pt modelId="{6A1913F0-C82B-4744-927B-EF984D02F7F0}" type="pres">
      <dgm:prSet presAssocID="{A135071B-86D7-4715-8651-C27678076473}" presName="node" presStyleLbl="node1" presStyleIdx="0" presStyleCnt="3" custScaleX="97020" custScaleY="100673" custLinFactNeighborX="29680" custLinFactNeighborY="-19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525FD-3370-4A06-8D67-AEE3A78BB453}" type="pres">
      <dgm:prSet presAssocID="{AB6792B8-2741-442F-B38D-FD0FC98436B9}" presName="sibTrans" presStyleLbl="sibTrans2D1" presStyleIdx="0" presStyleCnt="2" custLinFactNeighborX="-3718" custLinFactNeighborY="7823"/>
      <dgm:spPr/>
      <dgm:t>
        <a:bodyPr/>
        <a:lstStyle/>
        <a:p>
          <a:endParaRPr lang="ru-RU"/>
        </a:p>
      </dgm:t>
    </dgm:pt>
    <dgm:pt modelId="{9D3392E6-FA66-49B9-AB7A-3F1E22E68868}" type="pres">
      <dgm:prSet presAssocID="{AB6792B8-2741-442F-B38D-FD0FC98436B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560B29E-7D59-4C70-BE9D-82A36FFB79A7}" type="pres">
      <dgm:prSet presAssocID="{AC61ACA6-93D1-4BA0-B311-FD8E9244FA68}" presName="node" presStyleLbl="node1" presStyleIdx="1" presStyleCnt="3" custScaleX="102502" custScaleY="98028" custLinFactNeighborX="5976" custLinFactNeighborY="-19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32B8-8CD5-44D0-A5DC-2D1D09F59DB5}" type="pres">
      <dgm:prSet presAssocID="{4CD3E5C8-F669-4E8F-9528-2CACDF864732}" presName="sibTrans" presStyleLbl="sibTrans2D1" presStyleIdx="1" presStyleCnt="2" custScaleX="100380" custLinFactNeighborX="-15290" custLinFactNeighborY="16887"/>
      <dgm:spPr/>
      <dgm:t>
        <a:bodyPr/>
        <a:lstStyle/>
        <a:p>
          <a:endParaRPr lang="ru-RU"/>
        </a:p>
      </dgm:t>
    </dgm:pt>
    <dgm:pt modelId="{A3CCDEDE-BAD0-4CF1-BE16-83CFB9EBD5A7}" type="pres">
      <dgm:prSet presAssocID="{4CD3E5C8-F669-4E8F-9528-2CACDF8647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5D2E95A-1017-4A36-AC7F-52D75F3BD820}" type="pres">
      <dgm:prSet presAssocID="{E57A6435-0A6A-4EA8-A98F-F2D7C0B3C134}" presName="node" presStyleLbl="node1" presStyleIdx="2" presStyleCnt="3" custScaleX="120955" custScaleY="99761" custLinFactNeighborX="-34071" custLinFactNeighborY="-19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1B077-282B-46A0-BFAA-9F0961574587}" type="presOf" srcId="{AB6792B8-2741-442F-B38D-FD0FC98436B9}" destId="{4A7525FD-3370-4A06-8D67-AEE3A78BB453}" srcOrd="0" destOrd="0" presId="urn:microsoft.com/office/officeart/2005/8/layout/process1"/>
    <dgm:cxn modelId="{B74203B0-958E-4D98-B9A5-3D0BCE540C81}" type="presOf" srcId="{AB6792B8-2741-442F-B38D-FD0FC98436B9}" destId="{9D3392E6-FA66-49B9-AB7A-3F1E22E68868}" srcOrd="1" destOrd="0" presId="urn:microsoft.com/office/officeart/2005/8/layout/process1"/>
    <dgm:cxn modelId="{9CFEA0FF-3D2D-4B3E-A1CE-5E7DA6730AEF}" type="presOf" srcId="{AC61ACA6-93D1-4BA0-B311-FD8E9244FA68}" destId="{2560B29E-7D59-4C70-BE9D-82A36FFB79A7}" srcOrd="0" destOrd="0" presId="urn:microsoft.com/office/officeart/2005/8/layout/process1"/>
    <dgm:cxn modelId="{5265463E-F78E-4B5C-9180-0281C7536DB4}" type="presOf" srcId="{E57A6435-0A6A-4EA8-A98F-F2D7C0B3C134}" destId="{D5D2E95A-1017-4A36-AC7F-52D75F3BD820}" srcOrd="0" destOrd="0" presId="urn:microsoft.com/office/officeart/2005/8/layout/process1"/>
    <dgm:cxn modelId="{29ABD832-50A1-4545-8ADB-429A9D26C95D}" type="presOf" srcId="{4CD3E5C8-F669-4E8F-9528-2CACDF864732}" destId="{FBB432B8-8CD5-44D0-A5DC-2D1D09F59DB5}" srcOrd="0" destOrd="0" presId="urn:microsoft.com/office/officeart/2005/8/layout/process1"/>
    <dgm:cxn modelId="{933E5938-AEA5-4CDF-9926-25FC1829ED6E}" type="presOf" srcId="{FEF1064E-78AD-4E8C-B5E2-B015D67CCD59}" destId="{4B4B2310-439E-47F5-AF43-B3B84FE87718}" srcOrd="0" destOrd="0" presId="urn:microsoft.com/office/officeart/2005/8/layout/process1"/>
    <dgm:cxn modelId="{7C6760C3-B799-4D9D-8B75-A18153852582}" srcId="{FEF1064E-78AD-4E8C-B5E2-B015D67CCD59}" destId="{E57A6435-0A6A-4EA8-A98F-F2D7C0B3C134}" srcOrd="2" destOrd="0" parTransId="{1A80F2E6-57A7-4D17-86A5-118DD35048FF}" sibTransId="{318CF363-5229-4FA3-87F2-DE917B8D0A54}"/>
    <dgm:cxn modelId="{B8ACC179-2BBC-4606-996F-9A403679B39A}" type="presOf" srcId="{A135071B-86D7-4715-8651-C27678076473}" destId="{6A1913F0-C82B-4744-927B-EF984D02F7F0}" srcOrd="0" destOrd="0" presId="urn:microsoft.com/office/officeart/2005/8/layout/process1"/>
    <dgm:cxn modelId="{DA021CBB-3341-4329-B44B-35E9183482AE}" srcId="{FEF1064E-78AD-4E8C-B5E2-B015D67CCD59}" destId="{AC61ACA6-93D1-4BA0-B311-FD8E9244FA68}" srcOrd="1" destOrd="0" parTransId="{BB0D4EE9-6A56-41BA-A93A-B3F6DFDCD8B2}" sibTransId="{4CD3E5C8-F669-4E8F-9528-2CACDF864732}"/>
    <dgm:cxn modelId="{A77557D7-192B-4E4A-8985-0CD6136DB5D4}" type="presOf" srcId="{4CD3E5C8-F669-4E8F-9528-2CACDF864732}" destId="{A3CCDEDE-BAD0-4CF1-BE16-83CFB9EBD5A7}" srcOrd="1" destOrd="0" presId="urn:microsoft.com/office/officeart/2005/8/layout/process1"/>
    <dgm:cxn modelId="{D12A192B-A6E2-4AD7-9EE3-34BBAF75EC51}" srcId="{FEF1064E-78AD-4E8C-B5E2-B015D67CCD59}" destId="{A135071B-86D7-4715-8651-C27678076473}" srcOrd="0" destOrd="0" parTransId="{0E1317F2-79DB-4C39-A42C-5FFA083D3400}" sibTransId="{AB6792B8-2741-442F-B38D-FD0FC98436B9}"/>
    <dgm:cxn modelId="{9E4EE984-8127-49F8-A208-3B900CFB4787}" type="presParOf" srcId="{4B4B2310-439E-47F5-AF43-B3B84FE87718}" destId="{6A1913F0-C82B-4744-927B-EF984D02F7F0}" srcOrd="0" destOrd="0" presId="urn:microsoft.com/office/officeart/2005/8/layout/process1"/>
    <dgm:cxn modelId="{079F093E-8543-42FE-9563-A6A371089B29}" type="presParOf" srcId="{4B4B2310-439E-47F5-AF43-B3B84FE87718}" destId="{4A7525FD-3370-4A06-8D67-AEE3A78BB453}" srcOrd="1" destOrd="0" presId="urn:microsoft.com/office/officeart/2005/8/layout/process1"/>
    <dgm:cxn modelId="{D259BC91-D15E-4037-A52D-84B97BCF96B7}" type="presParOf" srcId="{4A7525FD-3370-4A06-8D67-AEE3A78BB453}" destId="{9D3392E6-FA66-49B9-AB7A-3F1E22E68868}" srcOrd="0" destOrd="0" presId="urn:microsoft.com/office/officeart/2005/8/layout/process1"/>
    <dgm:cxn modelId="{EF92B35C-AFC2-4599-BA5F-46A2F6D8A2DE}" type="presParOf" srcId="{4B4B2310-439E-47F5-AF43-B3B84FE87718}" destId="{2560B29E-7D59-4C70-BE9D-82A36FFB79A7}" srcOrd="2" destOrd="0" presId="urn:microsoft.com/office/officeart/2005/8/layout/process1"/>
    <dgm:cxn modelId="{EF41CD25-2A7E-4E3A-9A40-8E4F943F2B9C}" type="presParOf" srcId="{4B4B2310-439E-47F5-AF43-B3B84FE87718}" destId="{FBB432B8-8CD5-44D0-A5DC-2D1D09F59DB5}" srcOrd="3" destOrd="0" presId="urn:microsoft.com/office/officeart/2005/8/layout/process1"/>
    <dgm:cxn modelId="{7776B53A-4E18-4BFF-9AD8-1FAC99EBDE01}" type="presParOf" srcId="{FBB432B8-8CD5-44D0-A5DC-2D1D09F59DB5}" destId="{A3CCDEDE-BAD0-4CF1-BE16-83CFB9EBD5A7}" srcOrd="0" destOrd="0" presId="urn:microsoft.com/office/officeart/2005/8/layout/process1"/>
    <dgm:cxn modelId="{D6FF7471-13FE-4A4C-B12D-8F31FA3FCDBF}" type="presParOf" srcId="{4B4B2310-439E-47F5-AF43-B3B84FE87718}" destId="{D5D2E95A-1017-4A36-AC7F-52D75F3BD82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0D3E8-71DD-4B1A-BFD9-1723A996429C}">
      <dsp:nvSpPr>
        <dsp:cNvPr id="0" name=""/>
        <dsp:cNvSpPr/>
      </dsp:nvSpPr>
      <dsp:spPr>
        <a:xfrm>
          <a:off x="216019" y="758447"/>
          <a:ext cx="2553406" cy="84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ОБРАБАТЫВАЮЩЕЕ   ПРОИЗВОДСТВО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362" y="799790"/>
        <a:ext cx="2470720" cy="764223"/>
      </dsp:txXfrm>
    </dsp:sp>
    <dsp:sp modelId="{F7128901-22BB-41C1-8006-04B5FC27EA91}">
      <dsp:nvSpPr>
        <dsp:cNvPr id="0" name=""/>
        <dsp:cNvSpPr/>
      </dsp:nvSpPr>
      <dsp:spPr>
        <a:xfrm>
          <a:off x="144003" y="3968590"/>
          <a:ext cx="3151760" cy="83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В ОБЛАСТИ ИНФОРМАЦИИ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СВЯЗИ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924" y="4009511"/>
        <a:ext cx="3069918" cy="756436"/>
      </dsp:txXfrm>
    </dsp:sp>
    <dsp:sp modelId="{4F7E9E9F-5834-40F3-890E-7D40C8E75808}">
      <dsp:nvSpPr>
        <dsp:cNvPr id="0" name=""/>
        <dsp:cNvSpPr/>
      </dsp:nvSpPr>
      <dsp:spPr>
        <a:xfrm>
          <a:off x="127391" y="2319747"/>
          <a:ext cx="3184983" cy="1440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ВОДОСНАБЖЕНИЕ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ВОДООТВЕДЕНИЕ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ОРГАНИЗАЦИЯ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СБОРА И УТИЛИЗАЦИИ ОТХОДОВ, ДЕЯТЕЛЬНОСТЬ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ЛИКВИДАЦИИ ЗАГРЯЗНЕНИЙ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7691" y="2390047"/>
        <a:ext cx="3044383" cy="1299510"/>
      </dsp:txXfrm>
    </dsp:sp>
    <dsp:sp modelId="{FEDB1527-77ED-4B96-B6D8-FBFADCE54F1F}">
      <dsp:nvSpPr>
        <dsp:cNvPr id="0" name=""/>
        <dsp:cNvSpPr/>
      </dsp:nvSpPr>
      <dsp:spPr>
        <a:xfrm>
          <a:off x="147483" y="4896527"/>
          <a:ext cx="3184983" cy="876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ДЕЯТЕЛЬНОСТЬ ПРОФЕССИОНАЛЬНАЯ,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И ТЕХНИЧЕСКАЯ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256" y="4939300"/>
        <a:ext cx="3099437" cy="790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13F0-C82B-4744-927B-EF984D02F7F0}">
      <dsp:nvSpPr>
        <dsp:cNvPr id="0" name=""/>
        <dsp:cNvSpPr/>
      </dsp:nvSpPr>
      <dsp:spPr>
        <a:xfrm>
          <a:off x="350342" y="0"/>
          <a:ext cx="2781345" cy="454313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Заключение трехстороннего  соглашения о создании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на территории городского округа закрытого административно-территориального образования Северск Томской области «СЕВЕРСК»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431805" y="81463"/>
        <a:ext cx="2618419" cy="4380210"/>
      </dsp:txXfrm>
    </dsp:sp>
    <dsp:sp modelId="{4A7525FD-3370-4A06-8D67-AEE3A78BB453}">
      <dsp:nvSpPr>
        <dsp:cNvPr id="0" name=""/>
        <dsp:cNvSpPr/>
      </dsp:nvSpPr>
      <dsp:spPr>
        <a:xfrm rot="21545067">
          <a:off x="3333079" y="1942284"/>
          <a:ext cx="463615" cy="71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333088" y="2085587"/>
        <a:ext cx="324531" cy="426576"/>
      </dsp:txXfrm>
    </dsp:sp>
    <dsp:sp modelId="{2560B29E-7D59-4C70-BE9D-82A36FFB79A7}">
      <dsp:nvSpPr>
        <dsp:cNvPr id="0" name=""/>
        <dsp:cNvSpPr/>
      </dsp:nvSpPr>
      <dsp:spPr>
        <a:xfrm>
          <a:off x="4006322" y="0"/>
          <a:ext cx="2938502" cy="442377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Работа с резидентами по актуализации паспортов инвестиционных проектов и разработке индивидуальных дорожных карт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по вхождению  потенциальных резидентов в ТОР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092388" y="86066"/>
        <a:ext cx="2766370" cy="4251642"/>
      </dsp:txXfrm>
    </dsp:sp>
    <dsp:sp modelId="{FBB432B8-8CD5-44D0-A5DC-2D1D09F59DB5}">
      <dsp:nvSpPr>
        <dsp:cNvPr id="0" name=""/>
        <dsp:cNvSpPr/>
      </dsp:nvSpPr>
      <dsp:spPr>
        <a:xfrm rot="34536">
          <a:off x="7060572" y="1994793"/>
          <a:ext cx="366696" cy="710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060575" y="2136432"/>
        <a:ext cx="256687" cy="426576"/>
      </dsp:txXfrm>
    </dsp:sp>
    <dsp:sp modelId="{D5D2E95A-1017-4A36-AC7F-52D75F3BD820}">
      <dsp:nvSpPr>
        <dsp:cNvPr id="0" name=""/>
        <dsp:cNvSpPr/>
      </dsp:nvSpPr>
      <dsp:spPr>
        <a:xfrm>
          <a:off x="7634051" y="0"/>
          <a:ext cx="3467508" cy="450198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rgbClr val="002060"/>
              </a:solidFill>
            </a:rPr>
            <a:t>Приоритизация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smtClean="0">
              <a:solidFill>
                <a:srgbClr val="002060"/>
              </a:solidFill>
            </a:rPr>
            <a:t>подготовки участков (с учетом степени готовности планируемых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к реализации проектов)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в целях оперативного принятия решения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по направлению бюджетных ресурсов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на финансирования мероприятий </a:t>
          </a:r>
          <a:br>
            <a:rPr lang="ru-RU" sz="2000" kern="1200" dirty="0" smtClean="0">
              <a:solidFill>
                <a:srgbClr val="002060"/>
              </a:solidFill>
            </a:rPr>
          </a:br>
          <a:r>
            <a:rPr lang="ru-RU" sz="2000" kern="1200" dirty="0" smtClean="0">
              <a:solidFill>
                <a:srgbClr val="002060"/>
              </a:solidFill>
            </a:rPr>
            <a:t>по строительству/ реконструкции объектов инфраструктуры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7735611" y="101560"/>
        <a:ext cx="3264388" cy="429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1684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1684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71495C79-A1CE-499D-B41F-BFB41038EA18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23963"/>
            <a:ext cx="5884863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3" tIns="45527" rIns="91053" bIns="455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7"/>
            <a:ext cx="5388610" cy="3858608"/>
          </a:xfrm>
          <a:prstGeom prst="rect">
            <a:avLst/>
          </a:prstGeom>
        </p:spPr>
        <p:txBody>
          <a:bodyPr vert="horz" lIns="91053" tIns="45527" rIns="91053" bIns="455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07956"/>
            <a:ext cx="2918830" cy="491683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07956"/>
            <a:ext cx="2918830" cy="491683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399FAB4D-3BB8-465E-BBF9-392BF6C47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9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AB4D-3BB8-465E-BBF9-392BF6C478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1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260" y="4650643"/>
            <a:ext cx="977312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260" y="5566873"/>
            <a:ext cx="977312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0707-A29F-4E3F-8301-12C12FBF2E92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C6A-02D4-4A38-A005-D7621840C60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B2A8-E520-4ED7-BA4D-00E04C69572C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2A99-9020-4C03-807A-70AED16888D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443838"/>
            <a:ext cx="109728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54655"/>
            <a:ext cx="109728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959-963C-4E6F-9DD9-6257F189AB5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685" y="374903"/>
            <a:ext cx="874410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688" y="1291130"/>
            <a:ext cx="8744107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928-34B4-4123-ABEE-1C59F66EEB43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7"/>
            <a:ext cx="109728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F190-031D-4552-A97B-A7EB105F23F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88290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512770"/>
            <a:ext cx="5386917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9" y="188290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9" y="2512770"/>
            <a:ext cx="5389033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D57E-7AF5-4987-9449-FB51AFC7C20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8867-175F-4055-A9CD-9F7A90750FD6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EDE0-03BE-425F-B038-4A213E90898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E6F8-315D-42B2-B355-093817B6BAB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C8E0-8D98-4AD3-87A9-FEEEE46D992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7" y="315771"/>
            <a:ext cx="1390827" cy="1358101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780736" y="2382391"/>
            <a:ext cx="106571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Plumb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032" y="1673872"/>
            <a:ext cx="11305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РЕАЛИЗАЦИИ </a:t>
            </a:r>
            <a:r>
              <a:rPr lang="ru-RU" sz="4000" b="1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СОГЛАШЕНИЯ </a:t>
            </a:r>
            <a:br>
              <a:rPr lang="ru-RU" sz="4000" b="1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4000" b="1" dirty="0" smtClean="0">
                <a:solidFill>
                  <a:srgbClr val="50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СОЗДАНИЮ ТЕРРИТОРИИ ОПЕРЕЖАЮЩЕГО СОЦИАЛЬНО-ЭКОНОМИЧЕСКОГО РАЗВИТИЯ «СЕВЕРСК»</a:t>
            </a:r>
            <a:endParaRPr lang="ru-RU" sz="4000" b="1" dirty="0">
              <a:solidFill>
                <a:srgbClr val="503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" pitchFamily="2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646" y="4572008"/>
            <a:ext cx="1090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" pitchFamily="2" charset="0"/>
              </a:rPr>
              <a:t>Смольникова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" pitchFamily="2" charset="0"/>
              </a:rPr>
              <a:t> Людмила Владимировна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" pitchFamily="2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" pitchFamily="2" charset="0"/>
              </a:rPr>
              <a:t>Заместитель Главы Администрации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" pitchFamily="2" charset="0"/>
              </a:rPr>
              <a:t>ЗАТО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" pitchFamily="2" charset="0"/>
              </a:rPr>
              <a:t>Северск по экономике и финансам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5480946"/>
            <a:ext cx="2683169" cy="11627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332" y="5480946"/>
            <a:ext cx="2530266" cy="1162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26" y="5480947"/>
            <a:ext cx="2859846" cy="11627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63821" y="5480946"/>
            <a:ext cx="3168352" cy="116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49709" y="5464840"/>
            <a:ext cx="1151266" cy="750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6320" y="6122877"/>
            <a:ext cx="2834968" cy="258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04312" y="6122877"/>
            <a:ext cx="2906976" cy="5208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Администрация ЗАТО Северск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" y="1487740"/>
            <a:ext cx="5702373" cy="3105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424" y="44624"/>
            <a:ext cx="10873208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ПРАВИТЕЛЬСТВО РОССИЙСКОЙ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ФЕДЕРАЦИИ</a:t>
            </a:r>
          </a:p>
          <a:p>
            <a:pPr algn="ctr">
              <a:lnSpc>
                <a:spcPts val="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ПОСТАНОВЛЕНИЕ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12.02.2019 № 132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Elephant" panose="02020904090505020303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«О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СОЗДАНИИ ТЕРРИТОРИИ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ОПЕРЕЖАЮЩЕГО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Elephant" panose="02020904090505020303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СОЦИАЛЬНО-ЭКОНОМИЧЕСКОГО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«СЕВЕРСК»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" y="110364"/>
            <a:ext cx="1040202" cy="1015727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505352" y="2586477"/>
            <a:ext cx="446449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 smtClean="0">
              <a:latin typeface="Plumb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Plumb" charset="0"/>
                <a:cs typeface="Times New Roman" panose="02020603050405020304" pitchFamily="18" charset="0"/>
              </a:rPr>
              <a:t>Увеличение общего объема частных инвестиций в проекты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 bwMode="auto">
          <a:xfrm>
            <a:off x="3387009" y="1324139"/>
            <a:ext cx="8460941" cy="677119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r>
              <a:rPr lang="ru-RU" sz="1600" b="1" dirty="0" smtClean="0">
                <a:solidFill>
                  <a:schemeClr val="bg1"/>
                </a:solidFill>
                <a:latin typeface="Plumb" charset="0"/>
              </a:rPr>
              <a:t>ПРЕИМУЩЕСТВА   статуса  ТОР для  ЗАТО  СЕВЕРСК</a:t>
            </a:r>
            <a:endParaRPr lang="ru-RU" sz="1600" b="1" dirty="0">
              <a:solidFill>
                <a:schemeClr val="bg1"/>
              </a:solidFill>
              <a:latin typeface="Plumb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616313" y="4853114"/>
            <a:ext cx="4320480" cy="6090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Plumb" charset="0"/>
                <a:cs typeface="Times New Roman" panose="02020603050405020304" pitchFamily="18" charset="0"/>
              </a:rPr>
              <a:t>Развитие городской среды и инфраструктуры</a:t>
            </a:r>
            <a:endParaRPr lang="ru-RU" sz="1400" b="1" dirty="0">
              <a:solidFill>
                <a:schemeClr val="tx1"/>
              </a:solidFill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63574" y="1986658"/>
            <a:ext cx="338437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Plumb" charset="0"/>
                <a:cs typeface="Times New Roman" panose="02020603050405020304" pitchFamily="18" charset="0"/>
              </a:rPr>
              <a:t>Рост экономической активности </a:t>
            </a:r>
            <a:endParaRPr lang="ru-RU" sz="1400" b="1" dirty="0"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6566" y="2086098"/>
            <a:ext cx="29523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Plumb" charset="0"/>
                <a:cs typeface="Times New Roman" panose="02020603050405020304" pitchFamily="18" charset="0"/>
              </a:rPr>
              <a:t>Создание новых рабочих мест</a:t>
            </a:r>
            <a:endParaRPr lang="ru-RU" sz="1400" b="1" dirty="0"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30725" y="4756363"/>
            <a:ext cx="511256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 smtClean="0">
              <a:latin typeface="Plumb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Plumb" charset="0"/>
                <a:cs typeface="Times New Roman" panose="02020603050405020304" pitchFamily="18" charset="0"/>
              </a:rPr>
              <a:t>Диверсификация экономики, снижение зависимости от градообразующего предприятия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7928" y="3690464"/>
            <a:ext cx="511256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 smtClean="0">
              <a:latin typeface="Plumb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/>
              <a:t>Создание и развитие наукоемких </a:t>
            </a:r>
            <a:br>
              <a:rPr lang="ru-RU" sz="1400" b="1" dirty="0" smtClean="0"/>
            </a:br>
            <a:r>
              <a:rPr lang="ru-RU" sz="1400" b="1" dirty="0" smtClean="0"/>
              <a:t>и высокотехнологичных производств</a:t>
            </a:r>
          </a:p>
          <a:p>
            <a:endParaRPr lang="ru-RU" sz="1400" b="1" dirty="0">
              <a:latin typeface="Plumb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A959-963C-4E6F-9DD9-6257F189AB59}" type="slidenum">
              <a:rPr lang="es-ES" altLang="ru-RU" smtClean="0"/>
              <a:pPr/>
              <a:t>2</a:t>
            </a:fld>
            <a:endParaRPr lang="es-ES" altLang="ru-RU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479375" y="5761940"/>
            <a:ext cx="11457417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ТОР «Северск» включает 10 земельных участков с общей площадью 135 га</a:t>
            </a:r>
          </a:p>
        </p:txBody>
      </p:sp>
    </p:spTree>
    <p:extLst>
      <p:ext uri="{BB962C8B-B14F-4D97-AF65-F5344CB8AC3E}">
        <p14:creationId xmlns:p14="http://schemas.microsoft.com/office/powerpoint/2010/main" val="104474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12192000" cy="792088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ВИДОВ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ПРИ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ОСУЩЕСТВЛЕНИИ КОТОРЫХ ДЕЙСТВУЕТ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ПРАВОВОЙ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ОСУЩЕСТВЛЕНИЯ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ПРЕДПРИНИМАТЕЛЬСКОЙ ДЕЯТЕЛЬНОСТИ НА ТОР «СЕВЕРСК»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1129788"/>
              </p:ext>
            </p:extLst>
          </p:nvPr>
        </p:nvGraphicFramePr>
        <p:xfrm>
          <a:off x="119336" y="980729"/>
          <a:ext cx="1288943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431704" y="880204"/>
            <a:ext cx="8712968" cy="2622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</a:rPr>
              <a:t>1. Производство пищевых продуктов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10)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2. Производство химических веществ и химических продуктов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20)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3. Производство лекарственных средств и материалов, применяемых в медицинских целях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21)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4. Производство резиновых и пластмассовых изделий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22)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5. Производство прочей неметаллической минеральной продукции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23)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6. Производство металлургическое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24)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7. Производство готовых металлических изделий, кроме машин и оборудования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25)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8. Производство машин и оборудования, не включенных в другие группировки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28)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9. Производство компьютеров, электронных и оптических изделий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26)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10. Производство электрического оборудования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27)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11. Производство автотранспортных средств, прицепов и полуприцепов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29)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12. Производство прочих транспортных средств и оборудования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30)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1744" y="4866749"/>
            <a:ext cx="8212552" cy="928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1. Разработка </a:t>
            </a:r>
            <a:r>
              <a:rPr lang="ru-RU" sz="1400" b="1" dirty="0">
                <a:solidFill>
                  <a:srgbClr val="002060"/>
                </a:solidFill>
              </a:rPr>
              <a:t>компьютерного программного обеспечения, консультационные услуги в данной области и другие сопутствующие </a:t>
            </a:r>
            <a:r>
              <a:rPr lang="ru-RU" sz="1200" b="1" dirty="0">
                <a:solidFill>
                  <a:srgbClr val="002060"/>
                </a:solidFill>
              </a:rPr>
              <a:t>услуги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62.0)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2. Деятельность </a:t>
            </a:r>
            <a:r>
              <a:rPr lang="ru-RU" sz="1400" b="1" dirty="0">
                <a:solidFill>
                  <a:srgbClr val="002060"/>
                </a:solidFill>
              </a:rPr>
              <a:t>в области информационных технологий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63</a:t>
            </a:r>
            <a:r>
              <a:rPr lang="ru-RU" sz="1200" b="1" dirty="0" smtClean="0">
                <a:solidFill>
                  <a:srgbClr val="002060"/>
                </a:solidFill>
              </a:rPr>
              <a:t>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91744" y="3812646"/>
            <a:ext cx="5400600" cy="74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Деятельность </a:t>
            </a:r>
            <a:r>
              <a:rPr lang="ru-RU" sz="1400" b="1" dirty="0">
                <a:solidFill>
                  <a:srgbClr val="002060"/>
                </a:solidFill>
              </a:rPr>
              <a:t>по обработке вторичного сырья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38.3)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1744" y="5971817"/>
            <a:ext cx="4316840" cy="743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</a:rPr>
              <a:t>Научные исследования и разработки </a:t>
            </a:r>
            <a:r>
              <a:rPr lang="ru-RU" sz="1200" b="1" dirty="0" smtClean="0">
                <a:solidFill>
                  <a:srgbClr val="002060"/>
                </a:solidFill>
              </a:rPr>
              <a:t>(код ОКВЭД </a:t>
            </a:r>
            <a:r>
              <a:rPr lang="ru-RU" sz="1200" b="1" dirty="0">
                <a:solidFill>
                  <a:srgbClr val="002060"/>
                </a:solidFill>
              </a:rPr>
              <a:t>72)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55640" y="1965788"/>
            <a:ext cx="648072" cy="404626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349814" y="5191401"/>
            <a:ext cx="576064" cy="404626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49813" y="6114050"/>
            <a:ext cx="543397" cy="404626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381356" y="3857628"/>
            <a:ext cx="533515" cy="404626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60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644" y="707609"/>
            <a:ext cx="10753964" cy="345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464" y="188640"/>
            <a:ext cx="102971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712" y="214290"/>
            <a:ext cx="1100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ВХОЖДЕНИЯ В ТОР «СЕВЕРСК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2398" y="1714488"/>
            <a:ext cx="3500462" cy="36433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Соответствие инвестиционного проекта разрешенным видам экономической деятельности.</a:t>
            </a:r>
            <a:endParaRPr lang="ru-RU" sz="2000" b="1" dirty="0" smtClean="0"/>
          </a:p>
          <a:p>
            <a:pPr algn="ctr"/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81488" y="1714488"/>
            <a:ext cx="2643206" cy="37147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Минимальный объем капитальных вложений </a:t>
            </a:r>
            <a:br>
              <a:rPr lang="ru-RU" sz="2000" b="1" i="1" dirty="0" smtClean="0"/>
            </a:br>
            <a:r>
              <a:rPr lang="ru-RU" sz="2000" b="1" i="1" dirty="0" smtClean="0"/>
              <a:t>в инвестиционный проект – не менее 10 млн. руб.</a:t>
            </a:r>
            <a:br>
              <a:rPr lang="ru-RU" sz="2000" b="1" i="1" dirty="0" smtClean="0"/>
            </a:br>
            <a:r>
              <a:rPr lang="ru-RU" sz="2000" b="1" i="1" dirty="0" smtClean="0"/>
              <a:t> в течение 3 лет со дня включения </a:t>
            </a:r>
            <a:br>
              <a:rPr lang="ru-RU" sz="2000" b="1" i="1" dirty="0" smtClean="0"/>
            </a:br>
            <a:r>
              <a:rPr lang="ru-RU" sz="2000" b="1" i="1" dirty="0" smtClean="0"/>
              <a:t>в реестр резидентов ТОР «Северск</a:t>
            </a:r>
            <a:r>
              <a:rPr lang="ru-RU" b="1" i="1" dirty="0" smtClean="0"/>
              <a:t>»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24760" y="1785926"/>
            <a:ext cx="4286280" cy="37147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Резидентом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признается юридическое лицо, заключившее с управляющей компанией соглашение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осуществлении деятельности,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даты внесения соответствующей записи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резиденто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Крест 17"/>
          <p:cNvSpPr/>
          <p:nvPr/>
        </p:nvSpPr>
        <p:spPr>
          <a:xfrm>
            <a:off x="3809984" y="3571876"/>
            <a:ext cx="714380" cy="642942"/>
          </a:xfrm>
          <a:prstGeom prst="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6881818" y="3571876"/>
            <a:ext cx="714380" cy="642942"/>
          </a:xfrm>
          <a:prstGeom prst="pl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4" y="0"/>
            <a:ext cx="10972800" cy="4581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Преференции для резидентов ТОР«СЕВЕРСК»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9852" y="785794"/>
            <a:ext cx="614366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458114"/>
            <a:ext cx="11737304" cy="6399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tabLst>
                <a:tab pos="266700" algn="l"/>
              </a:tabLs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>
              <a:tabLst>
                <a:tab pos="266700" algn="l"/>
              </a:tabLst>
            </a:pP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9336" y="548680"/>
          <a:ext cx="11953327" cy="619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420"/>
                <a:gridCol w="1262153"/>
                <a:gridCol w="2672793"/>
                <a:gridCol w="6978961"/>
              </a:tblGrid>
              <a:tr h="2679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регулирования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льгот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Ставка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без льгот 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льготами ТОР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/>
                </a:tc>
              </a:tr>
              <a:tr h="5011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Федеральный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Взносы </a:t>
                      </a:r>
                      <a:r>
                        <a:rPr lang="ru-RU" sz="1100" dirty="0" smtClean="0">
                          <a:effectLst/>
                        </a:rPr>
                        <a:t/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 err="1" smtClean="0">
                          <a:effectLst/>
                        </a:rPr>
                        <a:t>соц.фонды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7,6% - в течение 10 лет с момента получения статуса резидента (не позднее, чем в течение </a:t>
                      </a:r>
                      <a:r>
                        <a:rPr lang="ru-RU" sz="1100" dirty="0" smtClean="0">
                          <a:effectLst/>
                        </a:rPr>
                        <a:t>3 </a:t>
                      </a:r>
                      <a:r>
                        <a:rPr lang="ru-RU" sz="1100" dirty="0">
                          <a:effectLst/>
                        </a:rPr>
                        <a:t>лет со дня создания ТОР)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1306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 на добычу полезных ископаемых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зависит от вида полезного ископаемого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0т 0 до 0,8  от стандартной ставки: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0 - с момента реализации проекта и в течение 2-х лет с момента первой прибыли (24 налоговых периода)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0,2 - с 25 НП по 48 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0,4 - с 49 НП по 72 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0,6 - с 73 НП по 96 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0,8 - с 97 НП по 120 НП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1,0 - с 121 НП и далее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576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добавленную стоимость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налогоплательщики не могут воспользоваться правом на заявительный порядок возмещения НДС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Право на возмещение НДС в упрощенном (ускоренном) порядке</a:t>
                      </a:r>
                    </a:p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Зачет или возврат сумм НДС может осуществляться в течение 11-16 дней со дня подачи декларации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410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прибыль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0%  в течение 5 налоговых периодов, начиная с налогового периода, в котором получена первая прибыль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4341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Региональный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прибыль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более 5% в течение 5 налоговых периодов, начиная с налогового периода, в котором получена первая прибыль, и не менее 10% в течение следующих 5 налоговых периодов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630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организаций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0% </a:t>
                      </a:r>
                      <a:r>
                        <a:rPr lang="ru-RU" sz="1100" dirty="0">
                          <a:effectLst/>
                        </a:rPr>
                        <a:t>в течении пяти налоговых периодов, начиная с налогового периода, в котором указанное имущество поставлено на учет в качестве объекта основных средств и 1,1% в течении следующих </a:t>
                      </a:r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налоговых периодов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47558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0,3 до 1,5%, зависит от вида земельного участка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707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Аренда земельных участков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арендной платы составляет 2 % от кадастровой стоимости земельного участка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Управляющей компании предусмотрено уменьшение арендной платы в 1000 раз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  <a:tr h="627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Аренда объектов недвижимого имущества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арендной платы составляет 1945 руб. за 1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r>
                        <a:rPr lang="ru-RU" sz="1100">
                          <a:effectLst/>
                        </a:rPr>
                        <a:t>кв.м в год (без учета НДС и корректирующих коэффициентов)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Управляющей компании предусмотрено уменьшение арендной платы в 100 раз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99" marR="324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6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456" y="1196752"/>
            <a:ext cx="103691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		В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соответствии с подпунктом 6 пункта 5 статьи 27 Земельного кодекса Российской Федерации земельные участки, находящиеся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 муниципальной собственности ограничены в обороте и не могут передаваться в частную собственность, тем самым по муниципальным земельным участкам ТОР «Северск» земельного налога у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резидентов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возникает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	Особый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правовой статус ведения деятельности на территории ТОР «Северск» дает следующие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преференции резидентам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266700" algn="l"/>
              </a:tabLst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1) таможенная процедура свободной таможенной зоны, установленной правом Евразийского экономического союза;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2) упрощенные процедуры оформления документации на строительство;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3) упрощенные процедуры государственного и муниципального контроля;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4) система «одного окна» при получении государственных услуг (оператор – Управляющая компания ТОР) и другие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5520" y="188640"/>
            <a:ext cx="9627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преференции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резидентов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 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СЕВЕРСК»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186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877272"/>
            <a:ext cx="11521280" cy="950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9536" y="260648"/>
            <a:ext cx="907300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Администрации ЗАТО Северск в целях обеспечения успешного развития ТОР «Северск»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83493"/>
            <a:ext cx="859798" cy="839568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6969574"/>
              </p:ext>
            </p:extLst>
          </p:nvPr>
        </p:nvGraphicFramePr>
        <p:xfrm>
          <a:off x="335360" y="1484784"/>
          <a:ext cx="1150077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Тройная стрелка влево/вправо/вверх 7"/>
          <p:cNvSpPr/>
          <p:nvPr/>
        </p:nvSpPr>
        <p:spPr>
          <a:xfrm>
            <a:off x="2639616" y="5373216"/>
            <a:ext cx="6408712" cy="1246448"/>
          </a:xfrm>
          <a:prstGeom prst="leftRightUpArrow">
            <a:avLst>
              <a:gd name="adj1" fmla="val 38693"/>
              <a:gd name="adj2" fmla="val 25000"/>
              <a:gd name="adj3" fmla="val 2313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информационной кампании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возможностях и льготах для резидентов ТОР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7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672" y="2996952"/>
            <a:ext cx="6079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4891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10935</TotalTime>
  <Words>745</Words>
  <Application>Microsoft Office PowerPoint</Application>
  <PresentationFormat>Широкоэкранный</PresentationFormat>
  <Paragraphs>139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Wingdings</vt:lpstr>
      <vt:lpstr>Arial</vt:lpstr>
      <vt:lpstr>Times New Roman</vt:lpstr>
      <vt:lpstr>Plumb</vt:lpstr>
      <vt:lpstr>Arial Black</vt:lpstr>
      <vt:lpstr>Elephant</vt:lpstr>
      <vt:lpstr>Тема Office</vt:lpstr>
      <vt:lpstr>Презентация PowerPoint</vt:lpstr>
      <vt:lpstr>Презентация PowerPoint</vt:lpstr>
      <vt:lpstr>Презентация PowerPoint</vt:lpstr>
      <vt:lpstr>  </vt:lpstr>
      <vt:lpstr>   Преференции для резидентов ТОР«СЕВЕРСК»</vt:lpstr>
      <vt:lpstr>Презентация PowerPoint</vt:lpstr>
      <vt:lpstr>   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Dubova</dc:creator>
  <cp:lastModifiedBy>Zhirnova</cp:lastModifiedBy>
  <cp:revision>1324</cp:revision>
  <cp:lastPrinted>2019-07-22T09:03:29Z</cp:lastPrinted>
  <dcterms:created xsi:type="dcterms:W3CDTF">2010-05-23T14:28:12Z</dcterms:created>
  <dcterms:modified xsi:type="dcterms:W3CDTF">2019-08-09T06:38:35Z</dcterms:modified>
</cp:coreProperties>
</file>