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1" r:id="rId1"/>
  </p:sldMasterIdLst>
  <p:notesMasterIdLst>
    <p:notesMasterId r:id="rId10"/>
  </p:notesMasterIdLst>
  <p:handoutMasterIdLst>
    <p:handoutMasterId r:id="rId11"/>
  </p:handoutMasterIdLst>
  <p:sldIdLst>
    <p:sldId id="351" r:id="rId2"/>
    <p:sldId id="449" r:id="rId3"/>
    <p:sldId id="484" r:id="rId4"/>
    <p:sldId id="481" r:id="rId5"/>
    <p:sldId id="485" r:id="rId6"/>
    <p:sldId id="480" r:id="rId7"/>
    <p:sldId id="486" r:id="rId8"/>
    <p:sldId id="482" r:id="rId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1D6"/>
    <a:srgbClr val="33A8FF"/>
    <a:srgbClr val="FF8181"/>
    <a:srgbClr val="92B1D6"/>
    <a:srgbClr val="D2DFEE"/>
    <a:srgbClr val="FFD757"/>
    <a:srgbClr val="BFD1E7"/>
    <a:srgbClr val="ADC5E1"/>
    <a:srgbClr val="97B5D9"/>
    <a:srgbClr val="739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A005F-4F3C-4443-A943-44FAA30C0FC6}" type="datetimeFigureOut">
              <a:rPr lang="ru-RU" smtClean="0"/>
              <a:t>07.06.2019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636CD-FF22-4198-AB51-82DB7BD95B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9281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8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8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928B61-D941-487F-B2D4-68576AE58BB9}" type="datetimeFigureOut">
              <a:rPr lang="ru-RU"/>
              <a:pPr>
                <a:defRPr/>
              </a:pPr>
              <a:t>07.06.2019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15708"/>
            <a:ext cx="5439101" cy="446810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6247" cy="49681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681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C792CE-EE2A-4FEC-8EAC-4B651FBB97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10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19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Привлеченные средства</a:t>
            </a:r>
          </a:p>
          <a:p>
            <a:r>
              <a:rPr lang="ru-RU" dirty="0" smtClean="0"/>
              <a:t>Топливной компании Росатома «ТВЭЛ» (ОАО « ТВЭЛ»), Администрации Томской области, Администрации ЗАТО Северск.</a:t>
            </a:r>
          </a:p>
          <a:p>
            <a:r>
              <a:rPr lang="ru-RU" dirty="0" smtClean="0"/>
              <a:t>Поддержка Фондом субъектов МСП направленна на создание на территории города новых рабочих мест на территории ЗАТО Северск Томской области.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94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Привлеченные средства</a:t>
            </a:r>
          </a:p>
          <a:p>
            <a:r>
              <a:rPr lang="ru-RU" dirty="0" smtClean="0"/>
              <a:t>Топливной компании Росатома «ТВЭЛ» (ОАО « ТВЭЛ»), Администрации Томской области, Администрации ЗАТО Северск.</a:t>
            </a:r>
          </a:p>
          <a:p>
            <a:r>
              <a:rPr lang="ru-RU" dirty="0" smtClean="0"/>
              <a:t>Поддержка Фондом субъектов МСП направленна на создание на территории города новых рабочих мест на территории ЗАТО Северск Томской области.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23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Привлеченные средства</a:t>
            </a:r>
          </a:p>
          <a:p>
            <a:r>
              <a:rPr lang="ru-RU" dirty="0" smtClean="0"/>
              <a:t>Топливной компании Росатома «ТВЭЛ» (ОАО « ТВЭЛ»), Администрации Томской области, Администрации ЗАТО Северск.</a:t>
            </a:r>
          </a:p>
          <a:p>
            <a:r>
              <a:rPr lang="ru-RU" dirty="0" smtClean="0"/>
              <a:t>Поддержка Фондом субъектов МСП направленна на создание на территории города новых рабочих мест на территории ЗАТО Северск Томской области.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070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Привлеченные средства</a:t>
            </a:r>
          </a:p>
          <a:p>
            <a:r>
              <a:rPr lang="ru-RU" dirty="0" smtClean="0"/>
              <a:t>Топливной компании Росатома «ТВЭЛ» (ОАО « ТВЭЛ»), Администрации Томской области, Администрации ЗАТО Северск.</a:t>
            </a:r>
          </a:p>
          <a:p>
            <a:r>
              <a:rPr lang="ru-RU" dirty="0" smtClean="0"/>
              <a:t>Поддержка Фондом субъектов МСП направленна на создание на территории города новых рабочих мест на территории ЗАТО Северск Томской области.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Привлеченные средства</a:t>
            </a:r>
          </a:p>
          <a:p>
            <a:r>
              <a:rPr lang="ru-RU" dirty="0" smtClean="0"/>
              <a:t>Топливной компании Росатома «ТВЭЛ» (ОАО « ТВЭЛ»), Администрации Томской области, Администрации ЗАТО Северск.</a:t>
            </a:r>
          </a:p>
          <a:p>
            <a:r>
              <a:rPr lang="ru-RU" dirty="0" smtClean="0"/>
              <a:t>Поддержка Фондом субъектов МСП направленна на создание на территории города новых рабочих мест на территории ЗАТО Северск Томской области.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5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Привлеченные средства</a:t>
            </a:r>
          </a:p>
          <a:p>
            <a:r>
              <a:rPr lang="ru-RU" dirty="0" smtClean="0"/>
              <a:t>Топливной компании Росатома «ТВЭЛ» (ОАО « ТВЭЛ»), Администрации Томской области, Администрации ЗАТО Северск.</a:t>
            </a:r>
          </a:p>
          <a:p>
            <a:r>
              <a:rPr lang="ru-RU" dirty="0" smtClean="0"/>
              <a:t>Поддержка Фондом субъектов МСП направленна на создание на территории города новых рабочих мест на территории ЗАТО Северск Томской области.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792CE-EE2A-4FEC-8EAC-4B651FBB977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30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29D9E-CD5A-4657-96B6-93CF8685EF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3759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B0210-45E3-4A2B-B7E6-F7758115D3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61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B0210-45E3-4A2B-B7E6-F7758115D3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5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B0210-45E3-4A2B-B7E6-F7758115D3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43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B0210-45E3-4A2B-B7E6-F7758115D3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6339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B0210-45E3-4A2B-B7E6-F7758115D3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31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ABD89-0FF5-4D37-A4AA-51D32D017C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5544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FACA-9956-45E9-9A77-E74C91EB56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4644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7F2C-ED02-4EDD-9ED9-C1380FBD9B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8483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E1CF0-99B9-4552-8A88-B8F7FD9B0B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6856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58446-4468-4C5F-8B59-90B39E8998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0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24D75-E723-4312-AB6C-4FD97328FF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2296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93426-D1A5-436B-B9CB-84F8FE76E3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9256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A16D7-CD14-4C79-8CDD-CF9784A398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792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662A5-AF32-4975-88A1-650878FBBB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9405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89DCD-6C4E-4569-828B-CC6BAD04D6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1208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4AB0210-45E3-4A2B-B7E6-F7758115D3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6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ransition spd="slow">
    <p:circl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96"/>
            <a:ext cx="9143999" cy="1409757"/>
            <a:chOff x="1" y="-196"/>
            <a:chExt cx="9143998" cy="140975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-235333" y="2826466"/>
            <a:ext cx="9097947" cy="17389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Меры поддержки,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оказываемые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субъектам МСП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Фондом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«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МКК ФРМСП ЗАТО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Северск»</a:t>
            </a:r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898"/>
          <a:stretch/>
        </p:blipFill>
        <p:spPr>
          <a:xfrm>
            <a:off x="7884367" y="5050223"/>
            <a:ext cx="1177067" cy="1695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750"/>
            <a:ext cx="1080120" cy="13188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70" y="5319225"/>
            <a:ext cx="2022018" cy="1406241"/>
          </a:xfrm>
          <a:prstGeom prst="parallelogram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8105" y="5306649"/>
            <a:ext cx="2109364" cy="1406242"/>
          </a:xfrm>
          <a:prstGeom prst="parallelogram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4838" y="5319225"/>
            <a:ext cx="2432928" cy="1393666"/>
          </a:xfrm>
          <a:prstGeom prst="parallelogram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3" y="1465306"/>
            <a:ext cx="2016224" cy="1271331"/>
          </a:xfrm>
          <a:prstGeom prst="parallelogram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2818" y="1470010"/>
            <a:ext cx="2193651" cy="1236357"/>
          </a:xfrm>
          <a:prstGeom prst="parallelogram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3641" y="1499390"/>
            <a:ext cx="2274624" cy="1187757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900633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-195"/>
            <a:ext cx="9143999" cy="1253296"/>
            <a:chOff x="1" y="-196"/>
            <a:chExt cx="9143998" cy="14097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519225" y="184310"/>
            <a:ext cx="725052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КРАТКАЯ </a:t>
            </a:r>
            <a:r>
              <a:rPr lang="ru-RU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ИНФОРМАЦИЯ </a:t>
            </a:r>
          </a:p>
          <a:p>
            <a:pPr lvl="0" algn="ctr">
              <a:lnSpc>
                <a:spcPct val="90000"/>
              </a:lnSpc>
            </a:pPr>
            <a:r>
              <a:rPr lang="ru-RU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 Фонде «МКК ФРМСП ЗАТО Северск» </a:t>
            </a:r>
            <a:endParaRPr lang="ru-RU" sz="28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Прямоугольник 14"/>
          <p:cNvSpPr/>
          <p:nvPr/>
        </p:nvSpPr>
        <p:spPr>
          <a:xfrm>
            <a:off x="600531" y="1626612"/>
            <a:ext cx="583264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0"/>
              </a:spcAft>
            </a:pP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   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оздан 22 мая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2013 года для оказания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финансовой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поддержки субъектам малого и среднего предпринимательства ЗАТО Северск,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целью увеличения темпов роста предпринимательской активности на территории ЗАТО Северск Томской области. </a:t>
            </a:r>
            <a:endParaRPr lang="ru-RU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0" lvl="1" algn="just">
              <a:lnSpc>
                <a:spcPct val="150000"/>
              </a:lnSpc>
              <a:spcAft>
                <a:spcPts val="0"/>
              </a:spcAft>
            </a:pPr>
            <a:endParaRPr lang="ru-RU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0" lvl="1" algn="just">
              <a:spcAft>
                <a:spcPts val="0"/>
              </a:spcAft>
            </a:pP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Единственный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учредитель – Администрация ЗАТО Северск Томской области.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Реализуемая программа поддержки МСП 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0" lvl="1">
              <a:spcAft>
                <a:spcPts val="0"/>
              </a:spcAft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П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редоставление микрозаймов на условиях:</a:t>
            </a:r>
          </a:p>
          <a:p>
            <a:pPr marL="0" lvl="1">
              <a:spcAft>
                <a:spcPts val="0"/>
              </a:spcAft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0" lv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Предельный размер </a:t>
            </a: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до 5 </a:t>
            </a: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млн. рублей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,</a:t>
            </a:r>
          </a:p>
          <a:p>
            <a:pPr marL="0" lv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Максимальный срок </a:t>
            </a: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до 3х лет,</a:t>
            </a:r>
          </a:p>
          <a:p>
            <a:pPr marL="0" lv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Льготная ставка – </a:t>
            </a:r>
            <a:r>
              <a:rPr lang="ru-RU" u="sng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6%, 8%, 10</a:t>
            </a:r>
            <a:r>
              <a:rPr lang="ru-RU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% </a:t>
            </a:r>
            <a:r>
              <a:rPr lang="ru-RU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годовых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*, </a:t>
            </a:r>
          </a:p>
          <a:p>
            <a:pPr marL="0" lvl="1">
              <a:spcAft>
                <a:spcPts val="0"/>
              </a:spcAft>
            </a:pP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    (*в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зависимости от 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вида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экономической 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деятельности).</a:t>
            </a:r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95866" y="6453336"/>
            <a:ext cx="512638" cy="365125"/>
          </a:xfrm>
        </p:spPr>
        <p:txBody>
          <a:bodyPr/>
          <a:lstStyle/>
          <a:p>
            <a:pPr>
              <a:defRPr/>
            </a:pPr>
            <a:fld id="{FCA29D9E-CD5A-4657-96B6-93CF8685EF7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588224" y="1408876"/>
            <a:ext cx="2370832" cy="5332492"/>
            <a:chOff x="6588224" y="1408876"/>
            <a:chExt cx="2370832" cy="533249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1408876"/>
              <a:ext cx="2370832" cy="53324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5" t="31082" r="34494" b="6753"/>
            <a:stretch/>
          </p:blipFill>
          <p:spPr>
            <a:xfrm>
              <a:off x="8308603" y="5471993"/>
              <a:ext cx="648072" cy="144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84114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-195"/>
            <a:ext cx="9143999" cy="1253296"/>
            <a:chOff x="1" y="-196"/>
            <a:chExt cx="9143998" cy="14097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95866" y="6453336"/>
            <a:ext cx="512638" cy="365125"/>
          </a:xfrm>
        </p:spPr>
        <p:txBody>
          <a:bodyPr/>
          <a:lstStyle/>
          <a:p>
            <a:pPr>
              <a:defRPr/>
            </a:pPr>
            <a:fld id="{FCA29D9E-CD5A-4657-96B6-93CF8685EF7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312901"/>
              </p:ext>
            </p:extLst>
          </p:nvPr>
        </p:nvGraphicFramePr>
        <p:xfrm>
          <a:off x="422264" y="2790051"/>
          <a:ext cx="7750136" cy="3875626"/>
        </p:xfrm>
        <a:graphic>
          <a:graphicData uri="http://schemas.openxmlformats.org/drawingml/2006/table">
            <a:tbl>
              <a:tblPr firstRow="1" firstCol="1" bandRow="1"/>
              <a:tblGrid>
                <a:gridCol w="1966177"/>
                <a:gridCol w="1966177"/>
                <a:gridCol w="1927571"/>
                <a:gridCol w="1890211"/>
              </a:tblGrid>
              <a:tr h="97921">
                <a:tc gridSpan="4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Предельные размеры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 микрозаймов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</a:txBody>
                  <a:tcPr marL="47953" marR="47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</a:txBody>
                  <a:tcPr marL="47953" marR="47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6901"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  <a:buFontTx/>
                        <a:buNone/>
                        <a:tabLst>
                          <a:tab pos="270510" algn="l"/>
                        </a:tabLst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  <a:buFontTx/>
                        <a:buNone/>
                        <a:tabLst>
                          <a:tab pos="270510" algn="l"/>
                        </a:tabLs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Для субъектов МСП, являющихся юридическими лицами,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включенными в реестр резидентов территории опережающего социально-экономического развития «Северск».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</a:txBody>
                  <a:tcPr marL="47953" marR="47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  <a:buFontTx/>
                        <a:buNone/>
                        <a:tabLst>
                          <a:tab pos="270510" algn="l"/>
                        </a:tabLst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  <a:buFontTx/>
                        <a:buNone/>
                        <a:tabLst>
                          <a:tab pos="270510" algn="l"/>
                        </a:tabLs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Для субъектов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МСП,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действующих 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  <a:buFontTx/>
                        <a:buNone/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более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одного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года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, 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  <a:buFontTx/>
                        <a:buNone/>
                        <a:tabLst>
                          <a:tab pos="270510" algn="l"/>
                        </a:tabLs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кроме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имеющих основной ОКВЭД 45-47.99 (Торговля оптовая и розничная; ремонт автотранспортных средств и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мотоциклов).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</a:txBody>
                  <a:tcPr marL="47953" marR="47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Для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субъектов МСП, 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имеющих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основной ОКВЭД 45-47.99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 (Торговля оптовая и розничная; ремонт автотранспортных средств и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мотоциклов).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 </a:t>
                      </a:r>
                    </a:p>
                  </a:txBody>
                  <a:tcPr marL="47953" marR="47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Для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субъектов МСП,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действующих менее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одного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года.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 </a:t>
                      </a:r>
                    </a:p>
                  </a:txBody>
                  <a:tcPr marL="47953" marR="47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40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от 100 до 5000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тыс.руб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</a:txBody>
                  <a:tcPr marL="47953" marR="47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от 100 до 2500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тыс.руб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</a:txBody>
                  <a:tcPr marL="47953" marR="47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от 100 до 1000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тыс.руб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.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</a:txBody>
                  <a:tcPr marL="47953" marR="47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от 100 до 500 тыс.руб.</a:t>
                      </a:r>
                    </a:p>
                  </a:txBody>
                  <a:tcPr marL="47953" marR="47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63688" y="230144"/>
            <a:ext cx="655272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РАЗМЕРЫ ПРЕДОСТАВЛЯЕМЫХ МИКРОЗАЙМОВ	</a:t>
            </a:r>
            <a:endParaRPr lang="ru-RU" sz="28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18481"/>
            <a:ext cx="7065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Микрозаймы предоставляются субъектам МСП зарегистрированным</a:t>
            </a:r>
          </a:p>
          <a:p>
            <a:pPr marL="0" lvl="1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и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осуществляющим деятельность на территории ЗАТО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Северск, а также субъектов МСП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зарегистрированных в Томской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области, имеющим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обособленные подразделения на территории ЗАТО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Северск.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754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-195"/>
            <a:ext cx="9143999" cy="1253296"/>
            <a:chOff x="1" y="-196"/>
            <a:chExt cx="9143998" cy="14097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873681" y="188921"/>
            <a:ext cx="655272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ЛЬГОТНЫЕ СТАВКИ ПО МИКРОЗАЙМАМ	</a:t>
            </a:r>
            <a:endParaRPr lang="ru-RU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95866" y="6453336"/>
            <a:ext cx="512638" cy="365125"/>
          </a:xfrm>
        </p:spPr>
        <p:txBody>
          <a:bodyPr/>
          <a:lstStyle/>
          <a:p>
            <a:pPr>
              <a:defRPr/>
            </a:pPr>
            <a:fld id="{FCA29D9E-CD5A-4657-96B6-93CF8685EF7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381271"/>
              </p:ext>
            </p:extLst>
          </p:nvPr>
        </p:nvGraphicFramePr>
        <p:xfrm>
          <a:off x="181306" y="1252927"/>
          <a:ext cx="8711173" cy="5181600"/>
        </p:xfrm>
        <a:graphic>
          <a:graphicData uri="http://schemas.openxmlformats.org/drawingml/2006/table">
            <a:tbl>
              <a:tblPr firstRow="1" firstCol="1" bandRow="1"/>
              <a:tblGrid>
                <a:gridCol w="7232863"/>
                <a:gridCol w="1478310"/>
              </a:tblGrid>
              <a:tr h="727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Виды деятельности согласно ОКВЭД-2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</a:txBody>
                  <a:tcPr marL="58810" marR="58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Годовая процентная ставка, %</a:t>
                      </a:r>
                    </a:p>
                  </a:txBody>
                  <a:tcPr marL="58810" marR="58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001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А. Сельское, лесное хозяйство, охота, рыболовство и рыбоводство.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</a:t>
                      </a:r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C</a:t>
                      </a: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. Обрабатывающие производства.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D. Обеспечение электрической энергией, газом и паром; кондиционирование воздуха.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E.  Водоснабжение; водоотведение, организация сбора и утилизации отходов, деятельность по ликвидации загрязнений.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P.  Образование.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Q.  Деятельность в области здравоохранения и социальных услуг.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R.  Деятельность в области культуры, спорта, организации досуга и развлечений (кроме класса 92 ОКВЭД2 «Деятельность по организации и проведению азартных игр и заключению пари, по организации и проведению лотерей».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S. Предоставление прочих видов услуг.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T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. Деятельность домашних хозяйств как работодателей;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недифференцированная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деятельность частных домашних хозяйств по производству товаров и оказанию услуг для собственного потребления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</a:txBody>
                  <a:tcPr marL="58810" marR="58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 b="1" kern="1200" dirty="0" smtClean="0">
                          <a:solidFill>
                            <a:srgbClr val="0070C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6%</a:t>
                      </a:r>
                      <a:endParaRPr lang="ru-RU" sz="2800" b="1" kern="1200" dirty="0">
                        <a:solidFill>
                          <a:srgbClr val="0070C0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</a:txBody>
                  <a:tcPr marL="58810" marR="58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751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H. Транспортировка и хранение.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J. Деятельность в области информации и связи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.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</a:txBody>
                  <a:tcPr marL="58810" marR="58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 b="1" kern="1200" dirty="0" smtClean="0">
                          <a:solidFill>
                            <a:srgbClr val="0070C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8%</a:t>
                      </a:r>
                      <a:endParaRPr lang="ru-RU" sz="2800" b="1" kern="1200" dirty="0">
                        <a:solidFill>
                          <a:srgbClr val="0070C0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</a:txBody>
                  <a:tcPr marL="58810" marR="58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0629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F.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Строительство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.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G.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Торговля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оптовая и розничная (; ремонт автотранспортных средств и мотоциклов.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I.  Деятельность гостиниц и предприятий общественного питания.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M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. Деятельность профессиональная, научная и техническая.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Раздел N. Деятельность административная и сопутствующие дополнительные услуги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.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Times New Roman" panose="02020603050405020304" pitchFamily="18" charset="0"/>
                        <a:cs typeface="Arial Cyr" panose="020B0604020202020204" pitchFamily="34" charset="0"/>
                      </a:endParaRPr>
                    </a:p>
                  </a:txBody>
                  <a:tcPr marL="58810" marR="58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 b="1" kern="1200" dirty="0">
                          <a:solidFill>
                            <a:srgbClr val="0070C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10%</a:t>
                      </a:r>
                    </a:p>
                  </a:txBody>
                  <a:tcPr marL="58810" marR="58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5" y="6456758"/>
            <a:ext cx="71287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[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разделы видов экономической деятельности согласно «Общероссийского классификатора видов экономической деятельности (ОКВЭД2) ОК 029-2014 (КДЕС Ред.2), принятого и введённого в действие Приказом Росстандарта от 31.01.2014 № 14-ст».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208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-195"/>
            <a:ext cx="9143999" cy="1253296"/>
            <a:chOff x="1" y="-196"/>
            <a:chExt cx="9143998" cy="14097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123728" y="128910"/>
            <a:ext cx="655272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ЦЕЛИ </a:t>
            </a:r>
            <a:r>
              <a:rPr lang="ru-RU" sz="320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ПРЕДОСТАВЛЕНИЯ МИКРОЗАЙМОВ</a:t>
            </a:r>
            <a:r>
              <a:rPr lang="ru-RU" sz="32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	</a:t>
            </a:r>
            <a:endParaRPr lang="ru-RU" sz="320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Прямоугольник 14"/>
          <p:cNvSpPr/>
          <p:nvPr/>
        </p:nvSpPr>
        <p:spPr>
          <a:xfrm>
            <a:off x="395536" y="1252927"/>
            <a:ext cx="7920880" cy="53091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В</a:t>
            </a:r>
            <a:r>
              <a:rPr lang="ru-RU" sz="1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ложения </a:t>
            </a:r>
            <a:r>
              <a:rPr lang="ru-RU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во внеоборотные активы </a:t>
            </a: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(приобретение основных фондов, строительство, капитальный ремонт или реконструкция нежилых помещений, используемых для предпринимательской деятельности</a:t>
            </a:r>
            <a:r>
              <a:rPr lang="ru-RU" sz="1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);</a:t>
            </a:r>
          </a:p>
          <a:p>
            <a:pPr marL="342900" lvl="1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sz="6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П</a:t>
            </a:r>
            <a:r>
              <a:rPr lang="ru-RU" sz="1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ополнения </a:t>
            </a:r>
            <a:r>
              <a:rPr lang="ru-RU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оборотных </a:t>
            </a:r>
            <a:r>
              <a:rPr lang="ru-RU" sz="1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средств</a:t>
            </a:r>
            <a:r>
              <a:rPr lang="ru-RU" sz="1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;</a:t>
            </a:r>
          </a:p>
          <a:p>
            <a:pPr marL="342900" lvl="1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sz="5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Обеспечения </a:t>
            </a:r>
            <a:r>
              <a:rPr lang="ru-RU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исполнения контрактов </a:t>
            </a: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при участии в торгах в соответствии с Федеральным законом №44-ФЗ и №223-ФЗ, а также на торговых площадках Государственной корпорация по атомной энергии «Росатом</a:t>
            </a:r>
            <a:r>
              <a:rPr lang="ru-RU" sz="1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»;</a:t>
            </a:r>
          </a:p>
          <a:p>
            <a:pPr marL="342900" lvl="1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sz="5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Рефинансирование </a:t>
            </a:r>
            <a:r>
              <a:rPr lang="ru-RU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целевых кредитов</a:t>
            </a: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, привлеченных в российских кредитных организациях для осуществления категорий видов экономической деятельности, установленных Правилами предоставления микрозаймов субъектам малого и среднего предпринимательства ЗАТО Северск за счет средств Фонда «Микрокредитная компания фонд развития малого и среднего предпринимательства ЗАТО Северск» (в том числе: на пополнение внеоборотных активов (приобретение основных фондов, строительство, капитальный ремонт или реконструкция нежилых помещений, используемых для предпринимательской деятельности), пополнение оборотных средств</a:t>
            </a:r>
            <a:r>
              <a:rPr lang="ru-RU" sz="1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).</a:t>
            </a:r>
            <a:endParaRPr lang="ru-RU" sz="1400" u="sng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95866" y="6453336"/>
            <a:ext cx="512638" cy="365125"/>
          </a:xfrm>
        </p:spPr>
        <p:txBody>
          <a:bodyPr/>
          <a:lstStyle/>
          <a:p>
            <a:pPr>
              <a:defRPr/>
            </a:pPr>
            <a:fld id="{FCA29D9E-CD5A-4657-96B6-93CF8685EF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861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-195"/>
            <a:ext cx="9143999" cy="1253296"/>
            <a:chOff x="1" y="-196"/>
            <a:chExt cx="9143998" cy="14097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893475" y="128910"/>
            <a:ext cx="678298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ВИДЫ ОБЕСПЕЧЕНИЯ 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МИКРОЗАЙМОВ</a:t>
            </a: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	</a:t>
            </a:r>
            <a:endParaRPr lang="ru-RU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Прямоугольник 14"/>
          <p:cNvSpPr/>
          <p:nvPr/>
        </p:nvSpPr>
        <p:spPr>
          <a:xfrm>
            <a:off x="683568" y="1484784"/>
            <a:ext cx="7416824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Возврат микрозаймов может быть обеспечен: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Поручительством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физических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лиц;</a:t>
            </a:r>
          </a:p>
          <a:p>
            <a:pPr marL="342900" lvl="1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Залогом (нежилые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здания/помещения,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земельные участки, производственное оборудование, транспортные средства, специальная техника);</a:t>
            </a:r>
          </a:p>
          <a:p>
            <a:pPr marL="342900" lvl="1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Поручительством ООО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«Гарантийный фонд» Томской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области;</a:t>
            </a:r>
          </a:p>
          <a:p>
            <a:pPr marL="342900" lvl="1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Банковской гарантией.</a:t>
            </a:r>
            <a:endParaRPr lang="ru-RU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95866" y="6453336"/>
            <a:ext cx="512638" cy="365125"/>
          </a:xfrm>
        </p:spPr>
        <p:txBody>
          <a:bodyPr/>
          <a:lstStyle/>
          <a:p>
            <a:pPr>
              <a:defRPr/>
            </a:pPr>
            <a:fld id="{FCA29D9E-CD5A-4657-96B6-93CF8685EF7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878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06" y="1231592"/>
            <a:ext cx="911659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территории ЗАТО Северск, аккредитованной компанией по взаимодействию с АО «МСП Банк», является Фонд «МКК ФРМСП ЗАТО Северск».</a:t>
            </a:r>
          </a:p>
          <a:p>
            <a:pPr algn="ctr"/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195"/>
            <a:ext cx="9143999" cy="1253296"/>
            <a:chOff x="1" y="-196"/>
            <a:chExt cx="9143998" cy="140975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477301"/>
              </p:ext>
            </p:extLst>
          </p:nvPr>
        </p:nvGraphicFramePr>
        <p:xfrm>
          <a:off x="0" y="2636912"/>
          <a:ext cx="9143999" cy="3960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093"/>
                <a:gridCol w="2246111"/>
                <a:gridCol w="2320981"/>
                <a:gridCol w="2994814"/>
              </a:tblGrid>
              <a:tr h="792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Продукты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«МСП БАНК»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5" marR="59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Сумма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5" marR="59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Срок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5" marR="59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Процентная ставка, 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в год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5" marR="59355" marT="0" marB="0" anchor="ctr"/>
                </a:tc>
              </a:tr>
              <a:tr h="1585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«Развитие моногородов» </a:t>
                      </a:r>
                      <a:endParaRPr lang="ru-RU" sz="1050" b="1" dirty="0" smtClean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35330" marR="3533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н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а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оборотные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цели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от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 млн руб. до 500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млн.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руб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.,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1" dirty="0" smtClean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на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инвестиционные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цели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от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млн.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руб.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до 1 млрд. руб.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050" b="1" dirty="0">
                        <a:effectLst/>
                        <a:latin typeface="Arial Cyr" panose="020B0604020202020204" pitchFamily="34" charset="0"/>
                        <a:ea typeface="Calibri" panose="020F0502020204030204" pitchFamily="34" charset="0"/>
                        <a:cs typeface="Arial Cyr" panose="020B0604020202020204" pitchFamily="34" charset="0"/>
                      </a:endParaRPr>
                    </a:p>
                  </a:txBody>
                  <a:tcPr marL="35330" marR="3533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на оборотные цели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до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36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месяцев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050" b="1" dirty="0" smtClean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на инвестиционные цели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до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84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месяцев</a:t>
                      </a:r>
                      <a:endParaRPr lang="ru-RU" sz="1050" b="1" dirty="0">
                        <a:effectLst/>
                        <a:latin typeface="Arial Cyr" panose="020B0604020202020204" pitchFamily="34" charset="0"/>
                        <a:ea typeface="Calibri" panose="020F0502020204030204" pitchFamily="34" charset="0"/>
                        <a:cs typeface="Arial Cyr" panose="020B0604020202020204" pitchFamily="34" charset="0"/>
                      </a:endParaRPr>
                    </a:p>
                  </a:txBody>
                  <a:tcPr marL="35330" marR="3533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на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оборотные цели: </a:t>
                      </a:r>
                      <a:endParaRPr lang="ru-RU" sz="1050" b="1" dirty="0" smtClean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-</a:t>
                      </a:r>
                      <a:r>
                        <a:rPr lang="ru-RU" sz="1050" b="1" baseline="0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для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субъектов малого бизнеса – 10,6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%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- для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субъектов среднего бизнеса –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9,6%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050" b="1" dirty="0" smtClean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на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инвестиционные цели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: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- для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субъектов малого бизнеса –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9,9%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-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для субъектов среднего бизнеса – 8,9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%</a:t>
                      </a:r>
                      <a:endParaRPr lang="ru-RU" sz="1050" b="1" dirty="0">
                        <a:effectLst/>
                        <a:latin typeface="Arial Cyr" panose="020B0604020202020204" pitchFamily="34" charset="0"/>
                        <a:ea typeface="Calibri" panose="020F0502020204030204" pitchFamily="34" charset="0"/>
                        <a:cs typeface="Arial Cyr" panose="020B0604020202020204" pitchFamily="34" charset="0"/>
                      </a:endParaRPr>
                    </a:p>
                  </a:txBody>
                  <a:tcPr marL="35330" marR="35330" marT="0" marB="0" anchor="ctr"/>
                </a:tc>
              </a:tr>
              <a:tr h="791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«Оборотное кредитование»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о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т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1 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млн.руб. до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500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млн.руб.</a:t>
                      </a:r>
                      <a:endParaRPr lang="ru-RU" sz="1050" b="1" dirty="0">
                        <a:effectLst/>
                        <a:latin typeface="Arial Cyr" panose="020B0604020202020204" pitchFamily="34" charset="0"/>
                        <a:ea typeface="Calibri" panose="020F0502020204030204" pitchFamily="34" charset="0"/>
                        <a:cs typeface="Arial Cyr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до</a:t>
                      </a:r>
                      <a:r>
                        <a:rPr lang="ru-RU" sz="1050" b="1" baseline="0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36 месяцев</a:t>
                      </a:r>
                      <a:endParaRPr lang="ru-RU" sz="1050" b="1" dirty="0">
                        <a:effectLst/>
                        <a:latin typeface="Arial Cyr" panose="020B0604020202020204" pitchFamily="34" charset="0"/>
                        <a:ea typeface="Calibri" panose="020F0502020204030204" pitchFamily="34" charset="0"/>
                        <a:cs typeface="Arial Cyr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- для субъектов малого бизнеса</a:t>
                      </a:r>
                      <a:r>
                        <a:rPr lang="ru-RU" sz="1050" b="1" baseline="0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 -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10,6%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>
                        <a:effectLst/>
                        <a:latin typeface="Arial Cyr" panose="020B0604020202020204" pitchFamily="34" charset="0"/>
                        <a:ea typeface="Calibri" panose="020F0502020204030204" pitchFamily="34" charset="0"/>
                        <a:cs typeface="Arial Cyr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baseline="0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-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для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субъектов среднего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бизнеса</a:t>
                      </a:r>
                      <a:r>
                        <a:rPr lang="ru-RU" sz="1050" b="1" baseline="0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 -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9,6%</a:t>
                      </a:r>
                      <a:endParaRPr lang="ru-RU" sz="1050" b="1" dirty="0">
                        <a:effectLst/>
                        <a:latin typeface="Arial Cyr" panose="020B0604020202020204" pitchFamily="34" charset="0"/>
                        <a:ea typeface="Calibri" panose="020F0502020204030204" pitchFamily="34" charset="0"/>
                        <a:cs typeface="Arial Cyr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91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«Инвестиционное кредитование»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о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т 1 млн.руб. до 1 млрд. руб. </a:t>
                      </a:r>
                      <a:endParaRPr lang="ru-RU" sz="1050" b="1" dirty="0">
                        <a:effectLst/>
                        <a:latin typeface="Arial Cyr" panose="020B0604020202020204" pitchFamily="34" charset="0"/>
                        <a:ea typeface="Calibri" panose="020F0502020204030204" pitchFamily="34" charset="0"/>
                        <a:cs typeface="Arial Cyr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до</a:t>
                      </a:r>
                      <a:r>
                        <a:rPr lang="ru-RU" sz="1050" b="1" baseline="0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84 месяцев </a:t>
                      </a:r>
                      <a:endParaRPr lang="ru-RU" sz="1050" b="1" dirty="0">
                        <a:effectLst/>
                        <a:latin typeface="Arial Cyr" panose="020B0604020202020204" pitchFamily="34" charset="0"/>
                        <a:ea typeface="Calibri" panose="020F0502020204030204" pitchFamily="34" charset="0"/>
                        <a:cs typeface="Arial Cyr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- для субъектов малого бизнеса</a:t>
                      </a:r>
                      <a:r>
                        <a:rPr lang="ru-RU" sz="1050" b="1" baseline="0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 -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10,1%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050" b="1" dirty="0" smtClean="0">
                        <a:effectLst/>
                        <a:latin typeface="Arial Cyr" panose="020B0604020202020204" pitchFamily="34" charset="0"/>
                        <a:ea typeface="Calibri" panose="020F0502020204030204" pitchFamily="34" charset="0"/>
                        <a:cs typeface="Arial Cyr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- для </a:t>
                      </a:r>
                      <a:r>
                        <a:rPr lang="ru-RU" sz="1050" b="1" dirty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субъектов среднего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бизнеса</a:t>
                      </a:r>
                      <a:r>
                        <a:rPr lang="ru-RU" sz="1050" b="1" baseline="0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 - </a:t>
                      </a:r>
                      <a:r>
                        <a:rPr lang="ru-RU" sz="1050" b="1" dirty="0" smtClean="0">
                          <a:effectLst/>
                          <a:latin typeface="Arial Cyr" panose="020B0604020202020204" pitchFamily="34" charset="0"/>
                          <a:ea typeface="Calibri" panose="020F0502020204030204" pitchFamily="34" charset="0"/>
                          <a:cs typeface="Arial Cyr" panose="020B0604020202020204" pitchFamily="34" charset="0"/>
                        </a:rPr>
                        <a:t>9,1%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647740" y="284211"/>
            <a:ext cx="692148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lumMod val="95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ФИНАНСОВЫЕ ПРОДУКТЫ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lumMod val="95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АО «МСП БАНК»</a:t>
            </a:r>
            <a:endParaRPr lang="ru-RU" sz="2400" dirty="0">
              <a:ln w="9525">
                <a:solidFill>
                  <a:prstClr val="white"/>
                </a:solidFill>
                <a:prstDash val="solid"/>
              </a:ln>
              <a:solidFill>
                <a:prstClr val="white">
                  <a:lumMod val="95000"/>
                </a:prst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47" y="2067263"/>
            <a:ext cx="2379088" cy="4581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5418543" y="1810916"/>
            <a:ext cx="594713" cy="8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621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-195"/>
            <a:ext cx="9143999" cy="1253296"/>
            <a:chOff x="1" y="-196"/>
            <a:chExt cx="9143998" cy="14097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0" r="5566" b="5901"/>
            <a:stretch/>
          </p:blipFill>
          <p:spPr>
            <a:xfrm>
              <a:off x="1" y="0"/>
              <a:ext cx="3059832" cy="140956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" t="62600" b="5901"/>
            <a:stretch/>
          </p:blipFill>
          <p:spPr>
            <a:xfrm>
              <a:off x="3000616" y="-196"/>
              <a:ext cx="3142767" cy="140956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62600" b="5901"/>
            <a:stretch/>
          </p:blipFill>
          <p:spPr>
            <a:xfrm>
              <a:off x="5940152" y="0"/>
              <a:ext cx="3203847" cy="140956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893475" y="339213"/>
            <a:ext cx="59908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НАШИ КОНТАКТЫ</a:t>
            </a:r>
            <a:endParaRPr lang="ru-RU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1115616" y="90751"/>
            <a:ext cx="777859" cy="1055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751"/>
            <a:ext cx="864096" cy="1055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Прямоугольник 14"/>
          <p:cNvSpPr/>
          <p:nvPr/>
        </p:nvSpPr>
        <p:spPr>
          <a:xfrm>
            <a:off x="683568" y="1509029"/>
            <a:ext cx="75285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Фонд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«МКК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Cyr" panose="020B0604020202020204" pitchFamily="34" charset="0"/>
                <a:cs typeface="Arial Cyr" panose="020B0604020202020204" pitchFamily="34" charset="0"/>
              </a:rPr>
              <a:t>ФРМСП ЗАТО Северск»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271463" lvl="1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Адрес: г. Северск, ул. Победы 27а (здание ПАО «Сбербанк»), второй этаж</a:t>
            </a:r>
          </a:p>
          <a:p>
            <a:pPr marL="271463" lvl="1">
              <a:lnSpc>
                <a:spcPct val="150000"/>
              </a:lnSpc>
              <a:spcAft>
                <a:spcPts val="0"/>
              </a:spcAft>
            </a:pPr>
            <a:endParaRPr lang="ru-RU" sz="1400" i="1" dirty="0" smtClean="0">
              <a:ln w="0"/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271463" lvl="1">
              <a:lnSpc>
                <a:spcPct val="150000"/>
              </a:lnSpc>
              <a:spcAft>
                <a:spcPts val="0"/>
              </a:spcAft>
            </a:pPr>
            <a:r>
              <a:rPr lang="ru-RU" sz="1400" i="1" dirty="0" smtClean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График </a:t>
            </a:r>
            <a:r>
              <a:rPr lang="ru-RU" sz="1400" i="1" dirty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работы: </a:t>
            </a:r>
          </a:p>
          <a:p>
            <a:pPr marL="271463" lvl="1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Пн. – Чт.: 09:00-18:00, </a:t>
            </a:r>
          </a:p>
          <a:p>
            <a:pPr marL="271463" lvl="1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Пт.: 09:00-17:00,  </a:t>
            </a:r>
          </a:p>
          <a:p>
            <a:pPr marL="271463" lvl="1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Сб.- Вс. — выходной</a:t>
            </a:r>
            <a:r>
              <a:rPr lang="ru-RU" sz="1400" i="1" dirty="0" smtClean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.</a:t>
            </a:r>
          </a:p>
          <a:p>
            <a:pPr marL="271463" lvl="1">
              <a:lnSpc>
                <a:spcPct val="150000"/>
              </a:lnSpc>
              <a:spcAft>
                <a:spcPts val="0"/>
              </a:spcAft>
            </a:pPr>
            <a:endParaRPr lang="ru-RU" sz="1400" i="1" dirty="0" smtClean="0">
              <a:ln w="0"/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271463" lvl="1">
              <a:lnSpc>
                <a:spcPct val="150000"/>
              </a:lnSpc>
              <a:spcAft>
                <a:spcPts val="0"/>
              </a:spcAft>
            </a:pPr>
            <a:r>
              <a:rPr lang="ru-RU" sz="1400" i="1" dirty="0" smtClean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Телефоны:</a:t>
            </a:r>
            <a:endParaRPr lang="ru-RU" sz="1400" i="1" dirty="0">
              <a:ln w="0"/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271463" lvl="1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+7 (3823) 78-54-78,</a:t>
            </a:r>
          </a:p>
          <a:p>
            <a:pPr marL="271463" lvl="1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+ 7-953-911-19-57, </a:t>
            </a:r>
          </a:p>
          <a:p>
            <a:pPr marL="271463" lvl="1">
              <a:lnSpc>
                <a:spcPct val="150000"/>
              </a:lnSpc>
              <a:spcAft>
                <a:spcPts val="0"/>
              </a:spcAft>
            </a:pPr>
            <a:r>
              <a:rPr lang="ru-RU" sz="1400" i="1" dirty="0" smtClean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+ 7-953-911-21-11</a:t>
            </a:r>
            <a:r>
              <a:rPr lang="ru-RU" sz="1400" i="1" dirty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.</a:t>
            </a:r>
            <a:endParaRPr lang="ru-RU" sz="1400" i="1" dirty="0" smtClean="0">
              <a:ln w="0"/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271463" lvl="1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Сайт </a:t>
            </a:r>
            <a:r>
              <a:rPr lang="en-US" sz="1400" i="1" dirty="0">
                <a:ln w="0"/>
                <a:latin typeface="Arial Cyr" panose="020B0604020202020204" pitchFamily="34" charset="0"/>
                <a:cs typeface="Arial Cyr" panose="020B0604020202020204" pitchFamily="34" charset="0"/>
              </a:rPr>
              <a:t>frmsp.ru</a:t>
            </a:r>
            <a:endParaRPr lang="ru-RU" sz="1400" i="1" dirty="0">
              <a:ln w="0"/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marL="0" lvl="1">
              <a:lnSpc>
                <a:spcPct val="150000"/>
              </a:lnSpc>
              <a:spcAft>
                <a:spcPts val="0"/>
              </a:spcAft>
            </a:pP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95866" y="6453336"/>
            <a:ext cx="512638" cy="365125"/>
          </a:xfrm>
        </p:spPr>
        <p:txBody>
          <a:bodyPr/>
          <a:lstStyle/>
          <a:p>
            <a:pPr>
              <a:defRPr/>
            </a:pPr>
            <a:fld id="{FCA29D9E-CD5A-4657-96B6-93CF8685EF7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35896" y="2996952"/>
            <a:ext cx="3378432" cy="2288615"/>
            <a:chOff x="4067944" y="2420888"/>
            <a:chExt cx="3378432" cy="228861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7944" y="2420888"/>
              <a:ext cx="3378432" cy="22886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608127">
              <a:off x="7154911" y="2665328"/>
              <a:ext cx="176749" cy="255508"/>
            </a:xfrm>
            <a:prstGeom prst="parallelogram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238683"/>
            <a:ext cx="429305" cy="429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37207" y="6313415"/>
            <a:ext cx="3063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smtClean="0"/>
              <a:t>www.instagram.com/frmsp_seversk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70538" y="628659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smtClean="0"/>
              <a:t>www.facebook.com/fondfrmsp</a:t>
            </a:r>
            <a:endParaRPr lang="ru-RU" sz="12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3" t="6465" r="23000" b="11294"/>
          <a:stretch/>
        </p:blipFill>
        <p:spPr>
          <a:xfrm>
            <a:off x="3666408" y="6238682"/>
            <a:ext cx="438140" cy="429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3151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67230</TotalTime>
  <Words>1189</Words>
  <Application>Microsoft Office PowerPoint</Application>
  <PresentationFormat>Экран (4:3)</PresentationFormat>
  <Paragraphs>170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Cyr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 представляет собой отдельный аналитический документ, составляемый на регулярной основе, который должен содержать основные положения проекта решения о бюджете в доступной и понятной форме.   Перед Вами «Бюджет для граждан», который познакомит вас с основными положениями проекта бюджета на 2014 год и на 2015-2016 годы. Что такое «Бюджет для граждан􀂪? Граждане — и как налогоплательщики, и как потребители общественных благ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dc:title>
  <dc:creator>Лысых Алексей Сергеевич</dc:creator>
  <cp:lastModifiedBy>Директор</cp:lastModifiedBy>
  <cp:revision>1147</cp:revision>
  <cp:lastPrinted>2017-07-12T04:55:24Z</cp:lastPrinted>
  <dcterms:created xsi:type="dcterms:W3CDTF">2014-11-10T16:52:44Z</dcterms:created>
  <dcterms:modified xsi:type="dcterms:W3CDTF">2019-06-07T10:00:32Z</dcterms:modified>
</cp:coreProperties>
</file>