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8080"/>
    <a:srgbClr val="6600CC"/>
    <a:srgbClr val="3333CC"/>
    <a:srgbClr val="CC0099"/>
    <a:srgbClr val="FF0066"/>
    <a:srgbClr val="990033"/>
    <a:srgbClr val="FF9900"/>
    <a:srgbClr val="00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63" d="100"/>
          <a:sy n="63" d="100"/>
        </p:scale>
        <p:origin x="5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77B98-79B7-4DE0-B72B-0B5E3256A4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94501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CBBB3-074C-4D03-BB03-59C8C056CB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10271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C39F-FCEB-496C-B5A4-4F75679C8E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733583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501C0-582D-4887-A4C8-4D619F9837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387732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75638-35A6-44F5-8F91-0D006E6B7D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733855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57CCA-18CC-4AA4-912E-CF431BCA55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79331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4CD66-54C3-4048-B71D-E6AFB0A71C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34301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8261A-59D1-492C-9386-959D6C3FF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56467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6D8B5-02E6-4D6C-A529-7A796FF530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42698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92485-BD6C-411C-9625-4C9543D4A2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57088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D41B7-4E0E-4CDD-8EF6-10DC881E0C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11476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04311-9912-46DE-B586-573CEB6E56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76188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D0FED-62B4-4119-89A4-4B277C57D3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35082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22BCD-77F3-44C6-B035-68511B4A64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29723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6A89DF-0745-451C-B4B2-B508F6F637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-tomsk.ru/" TargetMode="External"/><Relationship Id="rId2" Type="http://schemas.openxmlformats.org/officeDocument/2006/relationships/hyperlink" Target="mailto:gf@gf-tomsk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vk.com/id40218926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573016"/>
            <a:ext cx="7489825" cy="1752600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accent2"/>
                </a:solidFill>
              </a:rPr>
              <a:t>П О Р У Ч И Т Е Л Ь С Т В А</a:t>
            </a:r>
          </a:p>
          <a:p>
            <a:pPr eaLnBrk="1" hangingPunct="1"/>
            <a:r>
              <a:rPr lang="ru-RU" sz="3600" b="1" dirty="0">
                <a:solidFill>
                  <a:schemeClr val="accent2"/>
                </a:solidFill>
              </a:rPr>
              <a:t>Малому и среднему бизнесу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41" y="452264"/>
            <a:ext cx="3952651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C726F64-C5C2-435E-85E9-ABB738E7CE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680" y="-243408"/>
            <a:ext cx="4821081" cy="295232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227243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74" name="Text Box 254"/>
          <p:cNvSpPr txBox="1">
            <a:spLocks noChangeArrowheads="1"/>
          </p:cNvSpPr>
          <p:nvPr/>
        </p:nvSpPr>
        <p:spPr bwMode="auto">
          <a:xfrm>
            <a:off x="797693" y="6135687"/>
            <a:ext cx="74912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chemeClr val="accent2"/>
                </a:solidFill>
              </a:rPr>
              <a:t>Получено кредитов: 5 млрд. 135 млн. 614 тыс. руб.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F42891B-830C-4508-931E-88D092D43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68172"/>
              </p:ext>
            </p:extLst>
          </p:nvPr>
        </p:nvGraphicFramePr>
        <p:xfrm>
          <a:off x="323528" y="1573811"/>
          <a:ext cx="8352928" cy="4648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042">
                  <a:extLst>
                    <a:ext uri="{9D8B030D-6E8A-4147-A177-3AD203B41FA5}">
                      <a16:colId xmlns:a16="http://schemas.microsoft.com/office/drawing/2014/main" val="2792654034"/>
                    </a:ext>
                  </a:extLst>
                </a:gridCol>
                <a:gridCol w="989197">
                  <a:extLst>
                    <a:ext uri="{9D8B030D-6E8A-4147-A177-3AD203B41FA5}">
                      <a16:colId xmlns:a16="http://schemas.microsoft.com/office/drawing/2014/main" val="4083054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1779943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86235153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678942918"/>
                    </a:ext>
                  </a:extLst>
                </a:gridCol>
                <a:gridCol w="966856">
                  <a:extLst>
                    <a:ext uri="{9D8B030D-6E8A-4147-A177-3AD203B41FA5}">
                      <a16:colId xmlns:a16="http://schemas.microsoft.com/office/drawing/2014/main" val="3650431659"/>
                    </a:ext>
                  </a:extLst>
                </a:gridCol>
                <a:gridCol w="1193385">
                  <a:extLst>
                    <a:ext uri="{9D8B030D-6E8A-4147-A177-3AD203B41FA5}">
                      <a16:colId xmlns:a16="http://schemas.microsoft.com/office/drawing/2014/main" val="2063676066"/>
                    </a:ext>
                  </a:extLst>
                </a:gridCol>
              </a:tblGrid>
              <a:tr h="3982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Годы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Выданные поручительства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Закрытые поручительства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Действующие поручительства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81885"/>
                  </a:ext>
                </a:extLst>
              </a:tr>
              <a:tr h="199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Сумма, 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Сумма,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Сумма, руб.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1364218"/>
                  </a:ext>
                </a:extLst>
              </a:tr>
              <a:tr h="296413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2009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11 225 760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11 225 760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9763850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2010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100 997 186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25 598 400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86 624 546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841644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2011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172 422 775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77 708 825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181 338 496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4424461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2012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167 732 686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27 092 040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321 979 142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52921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2013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165 535 482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64 370 566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423 144 058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81999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2014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215 265 673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120 008 628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518 401 103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3850830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2015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340 024 560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146 751 160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711 674 503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9013827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174 792 860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214 323 381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672 143 982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0889138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2017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274 261 240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344 132 827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602 272 395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4045869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2018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245 014 181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264 130 212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583 156 364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8906631"/>
                  </a:ext>
                </a:extLst>
              </a:tr>
              <a:tr h="320605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/>
                          </a:solidFill>
                          <a:effectLst/>
                        </a:rPr>
                        <a:t>2019</a:t>
                      </a:r>
                      <a:endParaRPr lang="ru-RU" sz="1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65 090 000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85 410 956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562 835 408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8135883"/>
                  </a:ext>
                </a:extLst>
              </a:tr>
              <a:tr h="314436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1 932 362 403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1 369 526 995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59430"/>
                  </a:ext>
                </a:extLst>
              </a:tr>
              <a:tr h="167043"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340681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1843DC7-C28F-44B0-A42F-E3D210EA82E3}"/>
              </a:ext>
            </a:extLst>
          </p:cNvPr>
          <p:cNvSpPr/>
          <p:nvPr/>
        </p:nvSpPr>
        <p:spPr>
          <a:xfrm>
            <a:off x="611560" y="1187460"/>
            <a:ext cx="70567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 CYR" panose="020B0604020202020204" pitchFamily="34" charset="0"/>
                <a:ea typeface="Calibri" panose="020F0502020204030204" pitchFamily="34" charset="0"/>
              </a:rPr>
              <a:t>Поручительства по кредитам, банковским гарантиям</a:t>
            </a:r>
            <a:endParaRPr lang="ru-RU" sz="16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7AF544F-6EE5-48A5-A343-3244FF298F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tmFilter="0,0; .5, 1; 1, 1"/>
                                        <p:tgtEl>
                                          <p:spTgt spid="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268760"/>
            <a:ext cx="5051425" cy="1079500"/>
          </a:xfrm>
        </p:spPr>
        <p:txBody>
          <a:bodyPr/>
          <a:lstStyle/>
          <a:p>
            <a:pPr eaLnBrk="1" hangingPunct="1"/>
            <a:r>
              <a:rPr lang="ru-RU" sz="2000" dirty="0">
                <a:solidFill>
                  <a:schemeClr val="accent2"/>
                </a:solidFill>
              </a:rPr>
              <a:t>Поручительство Фонда выдается субъектам малого и среднего предпринимательства: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18110"/>
            <a:ext cx="8229600" cy="4428098"/>
          </a:xfrm>
        </p:spPr>
        <p:txBody>
          <a:bodyPr>
            <a:noAutofit/>
          </a:bodyPr>
          <a:lstStyle/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зарегистрированным и состоящим на налоговом учете на территории Томской области;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осуществляющим хозяйственную деятельность не менее 3 (трех) месяцев;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осуществляющие хозяйственную деятельность в соответствии с 209-ФЗ «О развитии малого и среднего предпринимательства в Российской Федерации»;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не имеющим нарушений условий ранее заключенных кредитных договоров за последние 3 (три) месяца;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не имеющим просроченной задолженности по налогам, сборам и иным обязательным платежам в бюджетную систему Российской Федерации;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в отношении которых в течение двух лет не применялись процедуры несостоятельности (банкротства), либо санкции в виде аннулирования или приостановления действия лицензии;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предоставившим не менее 50% обеспечение исполнения обязательств перед Банком в части возврата привлекаемого кредита;</a:t>
            </a:r>
          </a:p>
          <a:p>
            <a:pPr indent="342900" eaLnBrk="1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500" b="1" dirty="0"/>
              <a:t>зарегистрированным в Едином реестре субъектов малого и среднего предпринимательства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590800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8520DB-66A2-425A-B1E9-5C5982AF5C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1380014"/>
            <a:ext cx="5051425" cy="1143000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chemeClr val="accent2"/>
                </a:solidFill>
              </a:rPr>
              <a:t>Поручительство Фонда предоставляется для: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435975" cy="377728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/>
              <a:t>реализации инвестиционного проекта,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/>
              <a:t>	в том числе: 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dirty="0"/>
              <a:t>на приобретение основных средств,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dirty="0"/>
              <a:t> материально-технических ценностей, 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dirty="0"/>
              <a:t>сырья, комплектующих, 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dirty="0"/>
              <a:t>пополнение оборотных средств;</a:t>
            </a:r>
          </a:p>
          <a:p>
            <a:pPr eaLnBrk="1" hangingPunct="1">
              <a:lnSpc>
                <a:spcPct val="90000"/>
              </a:lnSpc>
            </a:pPr>
            <a:r>
              <a:rPr lang="ru-RU" dirty="0"/>
              <a:t>выдачи займов потребительскими кооперативами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/>
              <a:t>	(в т.ч. сельскохозяйственными).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590800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4F574C7-BC0F-494F-A99D-3F8E55583F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4850" y="1303226"/>
            <a:ext cx="5194300" cy="1143000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chemeClr val="accent2"/>
                </a:solidFill>
              </a:rPr>
              <a:t>Поручительство Фонда не выдается организациям: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4" y="2339752"/>
            <a:ext cx="8821613" cy="4257898"/>
          </a:xfrm>
        </p:spPr>
        <p:txBody>
          <a:bodyPr>
            <a:normAutofit lnSpcReduction="10000"/>
          </a:bodyPr>
          <a:lstStyle/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являющимся кредитными организациями, страховыми организациями (за исключением потребительских кооперативов), инвестиционными фондами, негосударственными пенсионными фондами, профессиональными участниками рынка ценных бумаг, ломбардами;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sz="1600" dirty="0"/>
          </a:p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осуществляющими предпринимательскую деятельность в сфере игорного бизнеса;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sz="1600" dirty="0"/>
          </a:p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являющимися в порядке, установленном законодательством РФ о валютном регулировании и валютном контроле, нерезидентами РФ, за исключением случаев, предусмотренных международными договорами РФ;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sz="1600" dirty="0"/>
          </a:p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осуществляющим производство и реализацию подакцизных товаров, а также добычу и реализацию полезных ископаемых, за исключением общераспространенных полезных ископаемых;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sz="1600" dirty="0"/>
          </a:p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являющимся участниками соглашений о разделе продукции;</a:t>
            </a:r>
          </a:p>
          <a:p>
            <a:pPr algn="just" eaLnBrk="1" hangingPunct="1">
              <a:spcBef>
                <a:spcPts val="0"/>
              </a:spcBef>
            </a:pPr>
            <a:endParaRPr lang="ru-RU" sz="1600" dirty="0"/>
          </a:p>
          <a:p>
            <a:pPr algn="just" eaLnBrk="1" hangingPunct="1">
              <a:spcBef>
                <a:spcPts val="0"/>
              </a:spcBef>
            </a:pPr>
            <a:r>
              <a:rPr lang="ru-RU" sz="1600" dirty="0"/>
              <a:t>отсутствующим в Едином реестре малого и среднего предпринимательства.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590800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 rot="1375259">
            <a:off x="325747" y="4438122"/>
            <a:ext cx="8317001" cy="151376"/>
          </a:xfrm>
          <a:prstGeom prst="rect">
            <a:avLst/>
          </a:prstGeom>
          <a:solidFill>
            <a:srgbClr val="FF5050">
              <a:alpha val="66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B80ED0-447D-456C-B4DA-91942985C3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6416" y="1205880"/>
            <a:ext cx="4978400" cy="1143000"/>
          </a:xfrm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chemeClr val="accent2"/>
                </a:solidFill>
              </a:rPr>
              <a:t>Размер поручительств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495" y="1772816"/>
            <a:ext cx="8229600" cy="463509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/>
          </a:p>
          <a:p>
            <a:pPr algn="just" eaLnBrk="1" hangingPunct="1"/>
            <a:r>
              <a:rPr lang="ru-RU" sz="2000" dirty="0"/>
              <a:t>Совокупный объем поручительств Фонда, одновременно действующий в отношении одного Заемщика или группы связанных Заемщиков не может превышать 25 000 000 (Двадцать пять миллионов) рублей.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000" dirty="0"/>
          </a:p>
          <a:p>
            <a:pPr algn="just" eaLnBrk="1" hangingPunct="1"/>
            <a:r>
              <a:rPr lang="ru-RU" sz="2000" dirty="0"/>
              <a:t>Размер одного поручительства Фонда не может превышать 50% от суммы обязательств Заемщика в части возврата фактически полученной суммы кредита (банковской гарантии).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000" dirty="0"/>
          </a:p>
          <a:p>
            <a:pPr algn="just" eaLnBrk="1" hangingPunct="1"/>
            <a:r>
              <a:rPr lang="ru-RU" sz="2000" dirty="0"/>
              <a:t>Поручительство Фондом предоставляется на платной основе, вознаграждение составляет от 1 % годовых от суммы поручительства. Оплата вознаграждения производится единовременно или ежегодно в соответствии с графиком.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375495" cy="105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834103-69AB-47DD-9C69-2BB907FFDE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85725"/>
            <a:ext cx="6741319" cy="822995"/>
          </a:xfrm>
        </p:spPr>
        <p:txBody>
          <a:bodyPr/>
          <a:lstStyle/>
          <a:p>
            <a:pPr eaLnBrk="1" hangingPunct="1"/>
            <a:r>
              <a:rPr lang="ru-RU" sz="1800" b="1" dirty="0">
                <a:solidFill>
                  <a:schemeClr val="accent2"/>
                </a:solidFill>
              </a:rPr>
              <a:t>Механизм предоставления поручительств по банковским гарантиям / кредитам / договорам лизинга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0" y="116632"/>
            <a:ext cx="2110785" cy="93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375" name="Group 87"/>
          <p:cNvGrpSpPr>
            <a:grpSpLocks/>
          </p:cNvGrpSpPr>
          <p:nvPr/>
        </p:nvGrpSpPr>
        <p:grpSpPr bwMode="auto">
          <a:xfrm>
            <a:off x="719905" y="1099617"/>
            <a:ext cx="7775575" cy="3305672"/>
            <a:chOff x="431" y="1071"/>
            <a:chExt cx="4898" cy="2221"/>
          </a:xfrm>
        </p:grpSpPr>
        <p:grpSp>
          <p:nvGrpSpPr>
            <p:cNvPr id="9222" name="Group 8"/>
            <p:cNvGrpSpPr>
              <a:grpSpLocks/>
            </p:cNvGrpSpPr>
            <p:nvPr/>
          </p:nvGrpSpPr>
          <p:grpSpPr bwMode="auto">
            <a:xfrm>
              <a:off x="431" y="2076"/>
              <a:ext cx="1406" cy="649"/>
              <a:chOff x="431" y="2659"/>
              <a:chExt cx="1360" cy="680"/>
            </a:xfrm>
          </p:grpSpPr>
          <p:sp>
            <p:nvSpPr>
              <p:cNvPr id="9272" name="AutoShape 7"/>
              <p:cNvSpPr>
                <a:spLocks noChangeArrowheads="1"/>
              </p:cNvSpPr>
              <p:nvPr/>
            </p:nvSpPr>
            <p:spPr bwMode="auto">
              <a:xfrm>
                <a:off x="612" y="2659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73" name="AutoShape 6"/>
              <p:cNvSpPr>
                <a:spLocks noChangeArrowheads="1"/>
              </p:cNvSpPr>
              <p:nvPr/>
            </p:nvSpPr>
            <p:spPr bwMode="auto">
              <a:xfrm>
                <a:off x="521" y="275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74" name="AutoShape 5"/>
              <p:cNvSpPr>
                <a:spLocks noChangeArrowheads="1"/>
              </p:cNvSpPr>
              <p:nvPr/>
            </p:nvSpPr>
            <p:spPr bwMode="auto">
              <a:xfrm>
                <a:off x="431" y="284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  <p:grpSp>
          <p:nvGrpSpPr>
            <p:cNvPr id="9223" name="Group 9"/>
            <p:cNvGrpSpPr>
              <a:grpSpLocks/>
            </p:cNvGrpSpPr>
            <p:nvPr/>
          </p:nvGrpSpPr>
          <p:grpSpPr bwMode="auto">
            <a:xfrm>
              <a:off x="2200" y="2076"/>
              <a:ext cx="1406" cy="649"/>
              <a:chOff x="431" y="2659"/>
              <a:chExt cx="1360" cy="680"/>
            </a:xfrm>
          </p:grpSpPr>
          <p:sp>
            <p:nvSpPr>
              <p:cNvPr id="9269" name="AutoShape 10"/>
              <p:cNvSpPr>
                <a:spLocks noChangeArrowheads="1"/>
              </p:cNvSpPr>
              <p:nvPr/>
            </p:nvSpPr>
            <p:spPr bwMode="auto">
              <a:xfrm>
                <a:off x="612" y="2659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70" name="AutoShape 11"/>
              <p:cNvSpPr>
                <a:spLocks noChangeArrowheads="1"/>
              </p:cNvSpPr>
              <p:nvPr/>
            </p:nvSpPr>
            <p:spPr bwMode="auto">
              <a:xfrm>
                <a:off x="521" y="275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71" name="AutoShape 12"/>
              <p:cNvSpPr>
                <a:spLocks noChangeArrowheads="1"/>
              </p:cNvSpPr>
              <p:nvPr/>
            </p:nvSpPr>
            <p:spPr bwMode="auto">
              <a:xfrm>
                <a:off x="431" y="284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  <p:grpSp>
          <p:nvGrpSpPr>
            <p:cNvPr id="9224" name="Group 13"/>
            <p:cNvGrpSpPr>
              <a:grpSpLocks/>
            </p:cNvGrpSpPr>
            <p:nvPr/>
          </p:nvGrpSpPr>
          <p:grpSpPr bwMode="auto">
            <a:xfrm>
              <a:off x="3923" y="2076"/>
              <a:ext cx="1406" cy="649"/>
              <a:chOff x="431" y="2659"/>
              <a:chExt cx="1360" cy="680"/>
            </a:xfrm>
          </p:grpSpPr>
          <p:sp>
            <p:nvSpPr>
              <p:cNvPr id="9266" name="AutoShape 14"/>
              <p:cNvSpPr>
                <a:spLocks noChangeArrowheads="1"/>
              </p:cNvSpPr>
              <p:nvPr/>
            </p:nvSpPr>
            <p:spPr bwMode="auto">
              <a:xfrm>
                <a:off x="612" y="2659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67" name="AutoShape 15"/>
              <p:cNvSpPr>
                <a:spLocks noChangeArrowheads="1"/>
              </p:cNvSpPr>
              <p:nvPr/>
            </p:nvSpPr>
            <p:spPr bwMode="auto">
              <a:xfrm>
                <a:off x="521" y="275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68" name="AutoShape 16"/>
              <p:cNvSpPr>
                <a:spLocks noChangeArrowheads="1"/>
              </p:cNvSpPr>
              <p:nvPr/>
            </p:nvSpPr>
            <p:spPr bwMode="auto">
              <a:xfrm>
                <a:off x="431" y="2840"/>
                <a:ext cx="1179" cy="499"/>
              </a:xfrm>
              <a:prstGeom prst="flowChartDocumen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  <p:sp>
          <p:nvSpPr>
            <p:cNvPr id="9225" name="Text Box 17"/>
            <p:cNvSpPr txBox="1">
              <a:spLocks noChangeArrowheads="1"/>
            </p:cNvSpPr>
            <p:nvPr/>
          </p:nvSpPr>
          <p:spPr bwMode="auto">
            <a:xfrm>
              <a:off x="480" y="2261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b="1" dirty="0"/>
                <a:t>Заемщик –</a:t>
              </a:r>
            </a:p>
            <a:p>
              <a:pPr algn="ctr" eaLnBrk="1" hangingPunct="1"/>
              <a:r>
                <a:rPr lang="ru-RU" b="1" dirty="0"/>
                <a:t>Субъект МСП</a:t>
              </a:r>
            </a:p>
          </p:txBody>
        </p:sp>
        <p:sp>
          <p:nvSpPr>
            <p:cNvPr id="9226" name="Text Box 18"/>
            <p:cNvSpPr txBox="1">
              <a:spLocks noChangeArrowheads="1"/>
            </p:cNvSpPr>
            <p:nvPr/>
          </p:nvSpPr>
          <p:spPr bwMode="auto">
            <a:xfrm>
              <a:off x="2391" y="2232"/>
              <a:ext cx="897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sz="1600" b="1" dirty="0"/>
                <a:t>Банк /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ru-RU" sz="1600" b="1" dirty="0"/>
                <a:t>Лизинговая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ru-RU" sz="1600" b="1" dirty="0"/>
                <a:t>компания</a:t>
              </a:r>
            </a:p>
          </p:txBody>
        </p:sp>
        <p:sp>
          <p:nvSpPr>
            <p:cNvPr id="9227" name="Text Box 19"/>
            <p:cNvSpPr txBox="1">
              <a:spLocks noChangeArrowheads="1"/>
            </p:cNvSpPr>
            <p:nvPr/>
          </p:nvSpPr>
          <p:spPr bwMode="auto">
            <a:xfrm>
              <a:off x="3883" y="2272"/>
              <a:ext cx="131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500" b="1" dirty="0"/>
                <a:t>Гарантийный фонд </a:t>
              </a:r>
            </a:p>
            <a:p>
              <a:pPr algn="ctr" eaLnBrk="1" hangingPunct="1"/>
              <a:r>
                <a:rPr lang="ru-RU" sz="1500" b="1" dirty="0"/>
                <a:t>Томской области</a:t>
              </a:r>
            </a:p>
          </p:txBody>
        </p:sp>
        <p:grpSp>
          <p:nvGrpSpPr>
            <p:cNvPr id="9228" name="Group 30"/>
            <p:cNvGrpSpPr>
              <a:grpSpLocks/>
            </p:cNvGrpSpPr>
            <p:nvPr/>
          </p:nvGrpSpPr>
          <p:grpSpPr bwMode="auto">
            <a:xfrm>
              <a:off x="793" y="1643"/>
              <a:ext cx="1996" cy="390"/>
              <a:chOff x="793" y="2205"/>
              <a:chExt cx="1996" cy="409"/>
            </a:xfrm>
          </p:grpSpPr>
          <p:sp>
            <p:nvSpPr>
              <p:cNvPr id="9263" name="Line 21"/>
              <p:cNvSpPr>
                <a:spLocks noChangeShapeType="1"/>
              </p:cNvSpPr>
              <p:nvPr/>
            </p:nvSpPr>
            <p:spPr bwMode="auto">
              <a:xfrm>
                <a:off x="2789" y="2205"/>
                <a:ext cx="0" cy="409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64" name="Line 26"/>
              <p:cNvSpPr>
                <a:spLocks noChangeShapeType="1"/>
              </p:cNvSpPr>
              <p:nvPr/>
            </p:nvSpPr>
            <p:spPr bwMode="auto">
              <a:xfrm flipV="1">
                <a:off x="793" y="2205"/>
                <a:ext cx="0" cy="409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65" name="Line 27"/>
              <p:cNvSpPr>
                <a:spLocks noChangeShapeType="1"/>
              </p:cNvSpPr>
              <p:nvPr/>
            </p:nvSpPr>
            <p:spPr bwMode="auto">
              <a:xfrm flipH="1" flipV="1">
                <a:off x="793" y="2205"/>
                <a:ext cx="1996" cy="0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9229" name="Group 31"/>
            <p:cNvGrpSpPr>
              <a:grpSpLocks/>
            </p:cNvGrpSpPr>
            <p:nvPr/>
          </p:nvGrpSpPr>
          <p:grpSpPr bwMode="auto">
            <a:xfrm>
              <a:off x="3061" y="1643"/>
              <a:ext cx="1996" cy="390"/>
              <a:chOff x="3061" y="2205"/>
              <a:chExt cx="1996" cy="409"/>
            </a:xfrm>
          </p:grpSpPr>
          <p:sp>
            <p:nvSpPr>
              <p:cNvPr id="9260" name="Line 22"/>
              <p:cNvSpPr>
                <a:spLocks noChangeShapeType="1"/>
              </p:cNvSpPr>
              <p:nvPr/>
            </p:nvSpPr>
            <p:spPr bwMode="auto">
              <a:xfrm>
                <a:off x="5057" y="2205"/>
                <a:ext cx="0" cy="409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61" name="Line 25"/>
              <p:cNvSpPr>
                <a:spLocks noChangeShapeType="1"/>
              </p:cNvSpPr>
              <p:nvPr/>
            </p:nvSpPr>
            <p:spPr bwMode="auto">
              <a:xfrm flipV="1">
                <a:off x="3061" y="2205"/>
                <a:ext cx="0" cy="409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62" name="Line 28"/>
              <p:cNvSpPr>
                <a:spLocks noChangeShapeType="1"/>
              </p:cNvSpPr>
              <p:nvPr/>
            </p:nvSpPr>
            <p:spPr bwMode="auto">
              <a:xfrm flipH="1" flipV="1">
                <a:off x="3061" y="2205"/>
                <a:ext cx="1996" cy="0"/>
              </a:xfrm>
              <a:prstGeom prst="line">
                <a:avLst/>
              </a:prstGeom>
              <a:noFill/>
              <a:ln w="38100">
                <a:solidFill>
                  <a:srgbClr val="0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230" name="Text Box 32"/>
            <p:cNvSpPr txBox="1">
              <a:spLocks noChangeArrowheads="1"/>
            </p:cNvSpPr>
            <p:nvPr/>
          </p:nvSpPr>
          <p:spPr bwMode="auto">
            <a:xfrm>
              <a:off x="1303" y="1297"/>
              <a:ext cx="108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400" b="1" dirty="0"/>
                <a:t>Заявка на кредит</a:t>
              </a:r>
            </a:p>
            <a:p>
              <a:pPr algn="ctr" eaLnBrk="1" hangingPunct="1"/>
              <a:r>
                <a:rPr lang="ru-RU" sz="1400" b="1" dirty="0"/>
                <a:t>залог </a:t>
              </a:r>
              <a:r>
                <a:rPr lang="en-US" sz="1400" b="1" dirty="0"/>
                <a:t>&gt;</a:t>
              </a:r>
              <a:r>
                <a:rPr lang="ru-RU" sz="1400" b="1" dirty="0"/>
                <a:t> 50%</a:t>
              </a:r>
            </a:p>
          </p:txBody>
        </p:sp>
        <p:sp>
          <p:nvSpPr>
            <p:cNvPr id="9231" name="Text Box 34"/>
            <p:cNvSpPr txBox="1">
              <a:spLocks noChangeArrowheads="1"/>
            </p:cNvSpPr>
            <p:nvPr/>
          </p:nvSpPr>
          <p:spPr bwMode="auto">
            <a:xfrm>
              <a:off x="3076" y="1298"/>
              <a:ext cx="1860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400" b="1" dirty="0"/>
                <a:t>Заявка на предоставление</a:t>
              </a:r>
            </a:p>
            <a:p>
              <a:pPr algn="ctr" eaLnBrk="1" hangingPunct="1"/>
              <a:r>
                <a:rPr lang="ru-RU" sz="1400" b="1" dirty="0"/>
                <a:t>за подписью банка и заемщика</a:t>
              </a:r>
            </a:p>
          </p:txBody>
        </p:sp>
        <p:grpSp>
          <p:nvGrpSpPr>
            <p:cNvPr id="9232" name="Group 47"/>
            <p:cNvGrpSpPr>
              <a:grpSpLocks/>
            </p:cNvGrpSpPr>
            <p:nvPr/>
          </p:nvGrpSpPr>
          <p:grpSpPr bwMode="auto">
            <a:xfrm>
              <a:off x="930" y="1817"/>
              <a:ext cx="1678" cy="216"/>
              <a:chOff x="930" y="2432"/>
              <a:chExt cx="1678" cy="227"/>
            </a:xfrm>
          </p:grpSpPr>
          <p:sp>
            <p:nvSpPr>
              <p:cNvPr id="9256" name="Line 36"/>
              <p:cNvSpPr>
                <a:spLocks noChangeShapeType="1"/>
              </p:cNvSpPr>
              <p:nvPr/>
            </p:nvSpPr>
            <p:spPr bwMode="auto">
              <a:xfrm>
                <a:off x="930" y="2432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7" name="Line 37"/>
              <p:cNvSpPr>
                <a:spLocks noChangeShapeType="1"/>
              </p:cNvSpPr>
              <p:nvPr/>
            </p:nvSpPr>
            <p:spPr bwMode="auto">
              <a:xfrm>
                <a:off x="2608" y="2432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8" name="Line 40"/>
              <p:cNvSpPr>
                <a:spLocks noChangeShapeType="1"/>
              </p:cNvSpPr>
              <p:nvPr/>
            </p:nvSpPr>
            <p:spPr bwMode="auto">
              <a:xfrm>
                <a:off x="930" y="2432"/>
                <a:ext cx="317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9" name="Line 42"/>
              <p:cNvSpPr>
                <a:spLocks noChangeShapeType="1"/>
              </p:cNvSpPr>
              <p:nvPr/>
            </p:nvSpPr>
            <p:spPr bwMode="auto">
              <a:xfrm>
                <a:off x="2290" y="2432"/>
                <a:ext cx="317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9233" name="Group 48"/>
            <p:cNvGrpSpPr>
              <a:grpSpLocks/>
            </p:cNvGrpSpPr>
            <p:nvPr/>
          </p:nvGrpSpPr>
          <p:grpSpPr bwMode="auto">
            <a:xfrm>
              <a:off x="3198" y="1817"/>
              <a:ext cx="1723" cy="216"/>
              <a:chOff x="3198" y="2432"/>
              <a:chExt cx="1723" cy="227"/>
            </a:xfrm>
          </p:grpSpPr>
          <p:sp>
            <p:nvSpPr>
              <p:cNvPr id="9252" name="Line 38"/>
              <p:cNvSpPr>
                <a:spLocks noChangeShapeType="1"/>
              </p:cNvSpPr>
              <p:nvPr/>
            </p:nvSpPr>
            <p:spPr bwMode="auto">
              <a:xfrm>
                <a:off x="3198" y="2432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3" name="Line 39"/>
              <p:cNvSpPr>
                <a:spLocks noChangeShapeType="1"/>
              </p:cNvSpPr>
              <p:nvPr/>
            </p:nvSpPr>
            <p:spPr bwMode="auto">
              <a:xfrm>
                <a:off x="4921" y="2432"/>
                <a:ext cx="0" cy="22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4" name="Line 43"/>
              <p:cNvSpPr>
                <a:spLocks noChangeShapeType="1"/>
              </p:cNvSpPr>
              <p:nvPr/>
            </p:nvSpPr>
            <p:spPr bwMode="auto">
              <a:xfrm>
                <a:off x="3198" y="2432"/>
                <a:ext cx="226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5" name="Line 44"/>
              <p:cNvSpPr>
                <a:spLocks noChangeShapeType="1"/>
              </p:cNvSpPr>
              <p:nvPr/>
            </p:nvSpPr>
            <p:spPr bwMode="auto">
              <a:xfrm>
                <a:off x="4694" y="2432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234" name="Text Box 50"/>
            <p:cNvSpPr txBox="1">
              <a:spLocks noChangeArrowheads="1"/>
            </p:cNvSpPr>
            <p:nvPr/>
          </p:nvSpPr>
          <p:spPr bwMode="auto">
            <a:xfrm>
              <a:off x="1156" y="1687"/>
              <a:ext cx="1157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000" b="1" dirty="0"/>
                <a:t>Оценка залога </a:t>
              </a:r>
            </a:p>
            <a:p>
              <a:pPr algn="ctr" eaLnBrk="1" hangingPunct="1"/>
              <a:r>
                <a:rPr lang="ru-RU" sz="1000" b="1" dirty="0"/>
                <a:t>и финансового состояния</a:t>
              </a:r>
            </a:p>
            <a:p>
              <a:pPr algn="ctr" eaLnBrk="1" hangingPunct="1"/>
              <a:r>
                <a:rPr lang="ru-RU" sz="1000" b="1" dirty="0"/>
                <a:t> заемщика</a:t>
              </a:r>
            </a:p>
          </p:txBody>
        </p:sp>
        <p:sp>
          <p:nvSpPr>
            <p:cNvPr id="9235" name="Text Box 52"/>
            <p:cNvSpPr txBox="1">
              <a:spLocks noChangeArrowheads="1"/>
            </p:cNvSpPr>
            <p:nvPr/>
          </p:nvSpPr>
          <p:spPr bwMode="auto">
            <a:xfrm>
              <a:off x="3297" y="1660"/>
              <a:ext cx="1511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000" b="1" dirty="0"/>
                <a:t>Решение </a:t>
              </a:r>
            </a:p>
            <a:p>
              <a:pPr algn="ctr" eaLnBrk="1" hangingPunct="1"/>
              <a:r>
                <a:rPr lang="ru-RU" sz="1000" b="1" dirty="0"/>
                <a:t>наблюдательно Совета </a:t>
              </a:r>
            </a:p>
            <a:p>
              <a:pPr algn="ctr" eaLnBrk="1" hangingPunct="1"/>
              <a:r>
                <a:rPr lang="ru-RU" sz="1000" b="1" dirty="0"/>
                <a:t>о предоставлении поручительства</a:t>
              </a:r>
            </a:p>
          </p:txBody>
        </p:sp>
        <p:grpSp>
          <p:nvGrpSpPr>
            <p:cNvPr id="9236" name="Group 61"/>
            <p:cNvGrpSpPr>
              <a:grpSpLocks/>
            </p:cNvGrpSpPr>
            <p:nvPr/>
          </p:nvGrpSpPr>
          <p:grpSpPr bwMode="auto">
            <a:xfrm>
              <a:off x="839" y="2726"/>
              <a:ext cx="1905" cy="172"/>
              <a:chOff x="839" y="3385"/>
              <a:chExt cx="1905" cy="181"/>
            </a:xfrm>
          </p:grpSpPr>
          <p:sp>
            <p:nvSpPr>
              <p:cNvPr id="9249" name="Line 54"/>
              <p:cNvSpPr>
                <a:spLocks noChangeShapeType="1"/>
              </p:cNvSpPr>
              <p:nvPr/>
            </p:nvSpPr>
            <p:spPr bwMode="auto">
              <a:xfrm flipV="1">
                <a:off x="839" y="3385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0" name="Line 55"/>
              <p:cNvSpPr>
                <a:spLocks noChangeShapeType="1"/>
              </p:cNvSpPr>
              <p:nvPr/>
            </p:nvSpPr>
            <p:spPr bwMode="auto">
              <a:xfrm>
                <a:off x="2744" y="3385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51" name="Line 56"/>
              <p:cNvSpPr>
                <a:spLocks noChangeShapeType="1"/>
              </p:cNvSpPr>
              <p:nvPr/>
            </p:nvSpPr>
            <p:spPr bwMode="auto">
              <a:xfrm>
                <a:off x="839" y="3566"/>
                <a:ext cx="1905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9237" name="Group 72"/>
            <p:cNvGrpSpPr>
              <a:grpSpLocks/>
            </p:cNvGrpSpPr>
            <p:nvPr/>
          </p:nvGrpSpPr>
          <p:grpSpPr bwMode="auto">
            <a:xfrm>
              <a:off x="612" y="2639"/>
              <a:ext cx="4400" cy="346"/>
              <a:chOff x="612" y="3294"/>
              <a:chExt cx="4400" cy="363"/>
            </a:xfrm>
          </p:grpSpPr>
          <p:sp>
            <p:nvSpPr>
              <p:cNvPr id="9245" name="Line 63"/>
              <p:cNvSpPr>
                <a:spLocks noChangeShapeType="1"/>
              </p:cNvSpPr>
              <p:nvPr/>
            </p:nvSpPr>
            <p:spPr bwMode="auto">
              <a:xfrm flipV="1">
                <a:off x="612" y="3385"/>
                <a:ext cx="0" cy="271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46" name="Line 65"/>
              <p:cNvSpPr>
                <a:spLocks noChangeShapeType="1"/>
              </p:cNvSpPr>
              <p:nvPr/>
            </p:nvSpPr>
            <p:spPr bwMode="auto">
              <a:xfrm>
                <a:off x="612" y="3657"/>
                <a:ext cx="4400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47" name="Line 66"/>
              <p:cNvSpPr>
                <a:spLocks noChangeShapeType="1"/>
              </p:cNvSpPr>
              <p:nvPr/>
            </p:nvSpPr>
            <p:spPr bwMode="auto">
              <a:xfrm flipV="1">
                <a:off x="2971" y="3339"/>
                <a:ext cx="0" cy="317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48" name="Line 67"/>
              <p:cNvSpPr>
                <a:spLocks noChangeShapeType="1"/>
              </p:cNvSpPr>
              <p:nvPr/>
            </p:nvSpPr>
            <p:spPr bwMode="auto">
              <a:xfrm flipV="1">
                <a:off x="5012" y="3294"/>
                <a:ext cx="0" cy="362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238" name="Text Box 69"/>
            <p:cNvSpPr txBox="1">
              <a:spLocks noChangeArrowheads="1"/>
            </p:cNvSpPr>
            <p:nvPr/>
          </p:nvSpPr>
          <p:spPr bwMode="auto">
            <a:xfrm>
              <a:off x="1070" y="2712"/>
              <a:ext cx="145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400" dirty="0"/>
                <a:t>Кредит / предмет лизинга</a:t>
              </a:r>
            </a:p>
          </p:txBody>
        </p:sp>
        <p:sp>
          <p:nvSpPr>
            <p:cNvPr id="9239" name="Text Box 70"/>
            <p:cNvSpPr txBox="1">
              <a:spLocks noChangeArrowheads="1"/>
            </p:cNvSpPr>
            <p:nvPr/>
          </p:nvSpPr>
          <p:spPr bwMode="auto">
            <a:xfrm>
              <a:off x="744" y="2998"/>
              <a:ext cx="4262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ru-RU" sz="1400" dirty="0">
                  <a:solidFill>
                    <a:schemeClr val="accent2"/>
                  </a:solidFill>
                </a:rPr>
                <a:t>Трехсторонний договор поручительства,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ru-RU" sz="1400" dirty="0">
                  <a:solidFill>
                    <a:schemeClr val="accent2"/>
                  </a:solidFill>
                </a:rPr>
                <a:t>Субсидиарная ответственность, не более 25 млн. рублей, Срок не более 5 лет.</a:t>
              </a:r>
            </a:p>
          </p:txBody>
        </p:sp>
        <p:grpSp>
          <p:nvGrpSpPr>
            <p:cNvPr id="9240" name="Group 80"/>
            <p:cNvGrpSpPr>
              <a:grpSpLocks/>
            </p:cNvGrpSpPr>
            <p:nvPr/>
          </p:nvGrpSpPr>
          <p:grpSpPr bwMode="auto">
            <a:xfrm>
              <a:off x="657" y="1298"/>
              <a:ext cx="4536" cy="735"/>
              <a:chOff x="657" y="1888"/>
              <a:chExt cx="4536" cy="771"/>
            </a:xfrm>
          </p:grpSpPr>
          <p:sp>
            <p:nvSpPr>
              <p:cNvPr id="9242" name="Line 75"/>
              <p:cNvSpPr>
                <a:spLocks noChangeShapeType="1"/>
              </p:cNvSpPr>
              <p:nvPr/>
            </p:nvSpPr>
            <p:spPr bwMode="auto">
              <a:xfrm flipV="1">
                <a:off x="657" y="1888"/>
                <a:ext cx="4536" cy="0"/>
              </a:xfrm>
              <a:prstGeom prst="line">
                <a:avLst/>
              </a:prstGeom>
              <a:noFill/>
              <a:ln w="38100">
                <a:solidFill>
                  <a:srgbClr val="CC00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43" name="Line 77"/>
              <p:cNvSpPr>
                <a:spLocks noChangeShapeType="1"/>
              </p:cNvSpPr>
              <p:nvPr/>
            </p:nvSpPr>
            <p:spPr bwMode="auto">
              <a:xfrm>
                <a:off x="5193" y="1890"/>
                <a:ext cx="0" cy="769"/>
              </a:xfrm>
              <a:prstGeom prst="line">
                <a:avLst/>
              </a:prstGeom>
              <a:noFill/>
              <a:ln w="38100">
                <a:solidFill>
                  <a:srgbClr val="CC00FF"/>
                </a:solidFill>
                <a:prstDash val="sysDot"/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244" name="Line 78"/>
              <p:cNvSpPr>
                <a:spLocks noChangeShapeType="1"/>
              </p:cNvSpPr>
              <p:nvPr/>
            </p:nvSpPr>
            <p:spPr bwMode="auto">
              <a:xfrm>
                <a:off x="657" y="1888"/>
                <a:ext cx="0" cy="771"/>
              </a:xfrm>
              <a:prstGeom prst="line">
                <a:avLst/>
              </a:prstGeom>
              <a:noFill/>
              <a:ln w="38100">
                <a:solidFill>
                  <a:srgbClr val="CC00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9241" name="Text Box 82"/>
            <p:cNvSpPr txBox="1">
              <a:spLocks noChangeArrowheads="1"/>
            </p:cNvSpPr>
            <p:nvPr/>
          </p:nvSpPr>
          <p:spPr bwMode="auto">
            <a:xfrm>
              <a:off x="1389" y="1071"/>
              <a:ext cx="334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ru-RU" sz="1400" b="1" dirty="0"/>
                <a:t>Вознаграждение (1% годовых от суммы поручительства)</a:t>
              </a:r>
            </a:p>
          </p:txBody>
        </p:sp>
      </p:grpSp>
      <p:sp>
        <p:nvSpPr>
          <p:cNvPr id="12373" name="Rectangle 85"/>
          <p:cNvSpPr>
            <a:spLocks noChangeArrowheads="1"/>
          </p:cNvSpPr>
          <p:nvPr/>
        </p:nvSpPr>
        <p:spPr bwMode="auto">
          <a:xfrm>
            <a:off x="196797" y="4509120"/>
            <a:ext cx="889317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ru-RU" sz="1200" dirty="0"/>
              <a:t> </a:t>
            </a:r>
            <a:r>
              <a:rPr lang="ru-RU" sz="1400" dirty="0"/>
              <a:t>Предприниматель обращается в БАНК / Лизинговую компанию за получением кредита / банковской гарантии / лизинга  по программе ФОНДА;</a:t>
            </a:r>
          </a:p>
          <a:p>
            <a:pPr marL="342900" indent="-342900" algn="just">
              <a:buFontTx/>
              <a:buAutoNum type="arabicPeriod"/>
            </a:pPr>
            <a:r>
              <a:rPr lang="ru-RU" sz="1400" dirty="0"/>
              <a:t> БАНК / Лизинговая компания рассматривает заявку и в случае ее одобрения, но недостаточности залогов у Предпринимателя готовит совместное обращение в ФОНД на предоставление поручительства ФОНДА;</a:t>
            </a:r>
          </a:p>
          <a:p>
            <a:pPr marL="342900" indent="-342900" algn="just">
              <a:buFontTx/>
              <a:buAutoNum type="arabicPeriod"/>
            </a:pPr>
            <a:r>
              <a:rPr lang="ru-RU" sz="1400" dirty="0"/>
              <a:t> БАНК, ФОНД, Предприниматель заключают договор поручительства и Предприниматель оплачивает вознаграждение Фонду;</a:t>
            </a:r>
          </a:p>
          <a:p>
            <a:pPr marL="342900" indent="-342900" algn="just">
              <a:buFontTx/>
              <a:buAutoNum type="arabicPeriod"/>
            </a:pPr>
            <a:r>
              <a:rPr lang="ru-RU" sz="1400" dirty="0"/>
              <a:t>БАНК выдает кредит / банковскую гарантию под поручительство ФОНДА. Лизинговая компания оформляет договор финансовой аренды (лизинга) под поручительство Фонда.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590800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20" name="Text Box 208"/>
          <p:cNvSpPr txBox="1">
            <a:spLocks noChangeArrowheads="1"/>
          </p:cNvSpPr>
          <p:nvPr/>
        </p:nvSpPr>
        <p:spPr bwMode="auto">
          <a:xfrm>
            <a:off x="303213" y="2571750"/>
            <a:ext cx="31886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b="1" dirty="0"/>
              <a:t>Банки и организации, работающие </a:t>
            </a:r>
            <a:br>
              <a:rPr lang="ru-RU" b="1" dirty="0"/>
            </a:br>
            <a:r>
              <a:rPr lang="ru-RU" b="1" dirty="0"/>
              <a:t>по программе </a:t>
            </a:r>
          </a:p>
          <a:p>
            <a:pPr eaLnBrk="1" hangingPunct="1"/>
            <a:r>
              <a:rPr lang="ru-RU" b="1" dirty="0"/>
              <a:t>Гарантийного фонда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01287"/>
              </p:ext>
            </p:extLst>
          </p:nvPr>
        </p:nvGraphicFramePr>
        <p:xfrm>
          <a:off x="3491880" y="1690735"/>
          <a:ext cx="5400600" cy="4818060"/>
        </p:xfrm>
        <a:graphic>
          <a:graphicData uri="http://schemas.openxmlformats.org/drawingml/2006/table">
            <a:tbl>
              <a:tblPr/>
              <a:tblGrid>
                <a:gridCol w="60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ПАО «Промсвязьбанк»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ПАО «БАНК УРАЛСИБ»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ПАО «</a:t>
                      </a:r>
                      <a:r>
                        <a:rPr lang="ru-RU" sz="2000" b="1" i="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Томскпромстройбанк</a:t>
                      </a: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 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ПАО Сбербанк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АО «Россельхозбанк»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АКБ «</a:t>
                      </a:r>
                      <a:r>
                        <a:rPr lang="ru-RU" sz="2000" b="1" i="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Инвестторгбанк</a:t>
                      </a: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 (ПАО)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Банк «Левобережный» (ПАО)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АО «АЛЬФА-БАНК»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ПАО «Открытие»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АО «МСП Банк»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 «Фонд развития бизнеса»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75354" marR="75354" marT="37677" marB="376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Фонд «МФО ФРМСП ЗАТО «Северск»</a:t>
                      </a:r>
                    </a:p>
                  </a:txBody>
                  <a:tcPr marL="75354" marR="75354" marT="37677" marB="3767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22506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CC9F57-D4CB-48F1-85B6-55315743AC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05064"/>
            <a:ext cx="8351838" cy="114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2400" dirty="0"/>
              <a:t>Адрес: 634021, г.Томск, ул.Енисейская, д.37, оф.207, 211</a:t>
            </a:r>
            <a:br>
              <a:rPr lang="ru-RU" sz="2400" dirty="0"/>
            </a:br>
            <a:r>
              <a:rPr lang="ru-RU" sz="2400" dirty="0"/>
              <a:t>Почтовый адрес: 634021, г.Томск, а/я 3109</a:t>
            </a:r>
            <a:br>
              <a:rPr lang="ru-RU" sz="2400" dirty="0"/>
            </a:br>
            <a:r>
              <a:rPr lang="ru-RU" sz="2400" i="1" dirty="0"/>
              <a:t>Телефон: (3822) 71-31-20, 98-40-45, 98-40-42</a:t>
            </a:r>
            <a:br>
              <a:rPr lang="ru-RU" sz="2400" i="1" dirty="0"/>
            </a:br>
            <a:r>
              <a:rPr lang="ru-RU" sz="2400" i="1" dirty="0"/>
              <a:t>E-mail: </a:t>
            </a:r>
            <a:r>
              <a:rPr lang="en-US" sz="2400" b="1" i="1" dirty="0">
                <a:solidFill>
                  <a:srgbClr val="00B0F0"/>
                </a:solidFill>
                <a:hlinkClick r:id="rId2"/>
              </a:rPr>
              <a:t>gf@gf-tomsk.ru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0070C0"/>
                </a:solidFill>
              </a:rPr>
              <a:t> </a:t>
            </a:r>
            <a:br>
              <a:rPr lang="en-US" sz="2400" b="1" i="1" dirty="0">
                <a:solidFill>
                  <a:srgbClr val="0070C0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>Сайт:</a:t>
            </a:r>
            <a:r>
              <a:rPr lang="ru-RU" sz="2400" b="1" i="1" dirty="0">
                <a:solidFill>
                  <a:srgbClr val="0070C0"/>
                </a:solidFill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hlinkClick r:id="rId3"/>
              </a:rPr>
              <a:t>www.gf-tomsk.ru</a:t>
            </a:r>
            <a:br>
              <a:rPr lang="ru-RU" sz="2400" b="1" i="1" dirty="0">
                <a:solidFill>
                  <a:srgbClr val="0070C0"/>
                </a:solidFill>
              </a:rPr>
            </a:br>
            <a:r>
              <a:rPr lang="ru-RU" sz="2400" dirty="0"/>
              <a:t>ВКонтакте: </a:t>
            </a:r>
            <a:r>
              <a:rPr lang="ru-RU" sz="2400" b="1" u="sng" dirty="0">
                <a:hlinkClick r:id="rId4"/>
              </a:rPr>
              <a:t>https://vk.com/id402189266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2590800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900113" y="1556792"/>
            <a:ext cx="7489825" cy="201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solidFill>
                  <a:schemeClr val="accent2"/>
                </a:solidFill>
              </a:rPr>
              <a:t>П О Р У Ч И Т Е Л Ь С Т В А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solidFill>
                  <a:schemeClr val="accent2"/>
                </a:solidFill>
              </a:rPr>
              <a:t>Малому и среднему бизнесу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3BECEEB-249D-4692-B3BC-326C01B1396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997" t="17428" r="11123" b="5914"/>
          <a:stretch/>
        </p:blipFill>
        <p:spPr>
          <a:xfrm>
            <a:off x="6225295" y="74376"/>
            <a:ext cx="2590800" cy="152129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837</Words>
  <Application>Microsoft Office PowerPoint</Application>
  <PresentationFormat>Экран (4:3)</PresentationFormat>
  <Paragraphs>190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CYR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Поручительство Фонда выдается субъектам малого и среднего предпринимательства:</vt:lpstr>
      <vt:lpstr>Поручительство Фонда предоставляется для:</vt:lpstr>
      <vt:lpstr>Поручительство Фонда не выдается организациям:</vt:lpstr>
      <vt:lpstr>Размер поручительств</vt:lpstr>
      <vt:lpstr>Механизм предоставления поручительств по банковским гарантиям / кредитам / договорам лизинга</vt:lpstr>
      <vt:lpstr>Презентация PowerPoint</vt:lpstr>
      <vt:lpstr>Адрес: 634021, г.Томск, ул.Енисейская, д.37, оф.207, 211 Почтовый адрес: 634021, г.Томск, а/я 3109 Телефон: (3822) 71-31-20, 98-40-45, 98-40-42 E-mail: gf@gf-tomsk.ru   Сайт: www.gf-tomsk.ru ВКонтакте: https://vk.com/id402189266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aon</dc:creator>
  <cp:lastModifiedBy>AON</cp:lastModifiedBy>
  <cp:revision>147</cp:revision>
  <cp:lastPrinted>2018-05-23T06:50:44Z</cp:lastPrinted>
  <dcterms:created xsi:type="dcterms:W3CDTF">2011-11-23T03:03:40Z</dcterms:created>
  <dcterms:modified xsi:type="dcterms:W3CDTF">2019-04-16T04:12:45Z</dcterms:modified>
</cp:coreProperties>
</file>